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</p:sldMasterIdLst>
  <p:notesMasterIdLst>
    <p:notesMasterId r:id="rId22"/>
  </p:notesMasterIdLst>
  <p:sldIdLst>
    <p:sldId id="256" r:id="rId4"/>
    <p:sldId id="286" r:id="rId5"/>
    <p:sldId id="285" r:id="rId6"/>
    <p:sldId id="287" r:id="rId7"/>
    <p:sldId id="289" r:id="rId8"/>
    <p:sldId id="259" r:id="rId9"/>
    <p:sldId id="297" r:id="rId10"/>
    <p:sldId id="288" r:id="rId11"/>
    <p:sldId id="290" r:id="rId12"/>
    <p:sldId id="258" r:id="rId13"/>
    <p:sldId id="300" r:id="rId14"/>
    <p:sldId id="301" r:id="rId15"/>
    <p:sldId id="302" r:id="rId16"/>
    <p:sldId id="298" r:id="rId17"/>
    <p:sldId id="295" r:id="rId18"/>
    <p:sldId id="303" r:id="rId19"/>
    <p:sldId id="304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 HOYO SORIANO, LAURA" initials="DH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846" autoAdjust="0"/>
  </p:normalViewPr>
  <p:slideViewPr>
    <p:cSldViewPr>
      <p:cViewPr>
        <p:scale>
          <a:sx n="93" d="100"/>
          <a:sy n="93" d="100"/>
        </p:scale>
        <p:origin x="-128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01620-D696-4597-B878-D7889BCE4DE4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9DDC4-E1F0-4A4A-B826-04F5543BFE5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dirty="0" smtClean="0"/>
            <a:t>Les valeurs de référence de nombreuses techniques/variables que nous utilisons dans les essais cliniques de DS sont inconnues et doivent être déterminés/validés avant d’évaluer leur intérêt pour évaluer les effets thérapeutiques</a:t>
          </a:r>
          <a:endParaRPr lang="en-GB" dirty="0"/>
        </a:p>
      </dgm:t>
    </dgm:pt>
    <dgm:pt modelId="{397E68D6-5C9A-4444-97E1-A939AF65C795}" type="parTrans" cxnId="{206C67E3-A915-42D0-9E61-063714A217F0}">
      <dgm:prSet/>
      <dgm:spPr/>
      <dgm:t>
        <a:bodyPr/>
        <a:lstStyle/>
        <a:p>
          <a:endParaRPr lang="en-US"/>
        </a:p>
      </dgm:t>
    </dgm:pt>
    <dgm:pt modelId="{4E6E7BE1-5766-439E-98A0-9EA0D697519E}" type="sibTrans" cxnId="{206C67E3-A915-42D0-9E61-063714A217F0}">
      <dgm:prSet/>
      <dgm:spPr/>
      <dgm:t>
        <a:bodyPr/>
        <a:lstStyle/>
        <a:p>
          <a:endParaRPr lang="en-US"/>
        </a:p>
      </dgm:t>
    </dgm:pt>
    <dgm:pt modelId="{7972CCAB-5165-4F9C-B64D-40CD71299D2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dirty="0" smtClean="0"/>
            <a:t>Une étape ultérieure est d’analyser comment ces outils interagissent avec l’évaluation du phénotype cognitif </a:t>
          </a:r>
          <a:endParaRPr lang="en-GB" dirty="0"/>
        </a:p>
      </dgm:t>
    </dgm:pt>
    <dgm:pt modelId="{193C52AD-EA5C-40AA-8D76-AA4C6EDB6003}" type="parTrans" cxnId="{CCF0A761-EBE4-421F-8E3A-498AB13A6ACF}">
      <dgm:prSet/>
      <dgm:spPr/>
      <dgm:t>
        <a:bodyPr/>
        <a:lstStyle/>
        <a:p>
          <a:endParaRPr lang="en-US"/>
        </a:p>
      </dgm:t>
    </dgm:pt>
    <dgm:pt modelId="{082064B1-2F4E-4CAA-8E0D-3EB3FDFA231B}" type="sibTrans" cxnId="{CCF0A761-EBE4-421F-8E3A-498AB13A6ACF}">
      <dgm:prSet/>
      <dgm:spPr/>
      <dgm:t>
        <a:bodyPr/>
        <a:lstStyle/>
        <a:p>
          <a:endParaRPr lang="en-US"/>
        </a:p>
      </dgm:t>
    </dgm:pt>
    <dgm:pt modelId="{2C1E04B5-05E6-47B3-BE3D-78D67286E5A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r-FR" b="1" dirty="0" smtClean="0"/>
            <a:t>Ces interactions permettent une meilleure évaluation de l’efficacité du traitement et de la performance cognitive dans les essais cliniques chez les personnes avec la SD</a:t>
          </a:r>
          <a:endParaRPr lang="en-GB" b="1" dirty="0"/>
        </a:p>
      </dgm:t>
    </dgm:pt>
    <dgm:pt modelId="{465E330B-5FF5-4869-9B8D-FFE37ADF02BC}" type="parTrans" cxnId="{43AD6062-EA53-4C55-9619-923579408CBC}">
      <dgm:prSet/>
      <dgm:spPr/>
      <dgm:t>
        <a:bodyPr/>
        <a:lstStyle/>
        <a:p>
          <a:endParaRPr lang="en-US"/>
        </a:p>
      </dgm:t>
    </dgm:pt>
    <dgm:pt modelId="{8EB3DC76-3D44-41B9-A160-7A4F64ED9B6E}" type="sibTrans" cxnId="{43AD6062-EA53-4C55-9619-923579408CBC}">
      <dgm:prSet/>
      <dgm:spPr/>
      <dgm:t>
        <a:bodyPr/>
        <a:lstStyle/>
        <a:p>
          <a:endParaRPr lang="en-US"/>
        </a:p>
      </dgm:t>
    </dgm:pt>
    <dgm:pt modelId="{F49FE80E-ADDC-4A6D-86FB-9148FBB21BB9}" type="pres">
      <dgm:prSet presAssocID="{7E801620-D696-4597-B878-D7889BCE4D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D80319-BA49-405F-87AC-9DF6CAB57487}" type="pres">
      <dgm:prSet presAssocID="{2C1E04B5-05E6-47B3-BE3D-78D67286E5AE}" presName="boxAndChildren" presStyleCnt="0"/>
      <dgm:spPr/>
    </dgm:pt>
    <dgm:pt modelId="{F99C90EE-6C21-4C50-ACFA-6607879DDDF3}" type="pres">
      <dgm:prSet presAssocID="{2C1E04B5-05E6-47B3-BE3D-78D67286E5AE}" presName="parentTextBox" presStyleLbl="node1" presStyleIdx="0" presStyleCnt="3"/>
      <dgm:spPr/>
      <dgm:t>
        <a:bodyPr/>
        <a:lstStyle/>
        <a:p>
          <a:endParaRPr lang="en-US"/>
        </a:p>
      </dgm:t>
    </dgm:pt>
    <dgm:pt modelId="{7C2DBF84-9736-4240-AE02-5B14F0EED153}" type="pres">
      <dgm:prSet presAssocID="{082064B1-2F4E-4CAA-8E0D-3EB3FDFA231B}" presName="sp" presStyleCnt="0"/>
      <dgm:spPr/>
    </dgm:pt>
    <dgm:pt modelId="{3CCCC306-613E-4051-BC8B-1A27D3E29593}" type="pres">
      <dgm:prSet presAssocID="{7972CCAB-5165-4F9C-B64D-40CD71299D2B}" presName="arrowAndChildren" presStyleCnt="0"/>
      <dgm:spPr/>
    </dgm:pt>
    <dgm:pt modelId="{803B003F-FF98-4E51-9E2E-3A8E3FDF6C0C}" type="pres">
      <dgm:prSet presAssocID="{7972CCAB-5165-4F9C-B64D-40CD71299D2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126E7BC-00FC-428D-8A52-EAD9E55F5CF3}" type="pres">
      <dgm:prSet presAssocID="{4E6E7BE1-5766-439E-98A0-9EA0D697519E}" presName="sp" presStyleCnt="0"/>
      <dgm:spPr/>
    </dgm:pt>
    <dgm:pt modelId="{E6992DE0-3168-4C07-A33F-57BD6CF3D743}" type="pres">
      <dgm:prSet presAssocID="{21E9DDC4-E1F0-4A4A-B826-04F5543BFE59}" presName="arrowAndChildren" presStyleCnt="0"/>
      <dgm:spPr/>
    </dgm:pt>
    <dgm:pt modelId="{B9F70EBD-0116-4CC5-A749-EDAD3AC412F3}" type="pres">
      <dgm:prSet presAssocID="{21E9DDC4-E1F0-4A4A-B826-04F5543BFE59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83DD4C7-5192-4F0F-BAFD-9A64569F422D}" type="presOf" srcId="{2C1E04B5-05E6-47B3-BE3D-78D67286E5AE}" destId="{F99C90EE-6C21-4C50-ACFA-6607879DDDF3}" srcOrd="0" destOrd="0" presId="urn:microsoft.com/office/officeart/2005/8/layout/process4"/>
    <dgm:cxn modelId="{43AD6062-EA53-4C55-9619-923579408CBC}" srcId="{7E801620-D696-4597-B878-D7889BCE4DE4}" destId="{2C1E04B5-05E6-47B3-BE3D-78D67286E5AE}" srcOrd="2" destOrd="0" parTransId="{465E330B-5FF5-4869-9B8D-FFE37ADF02BC}" sibTransId="{8EB3DC76-3D44-41B9-A160-7A4F64ED9B6E}"/>
    <dgm:cxn modelId="{54A1073E-5BDF-450F-AD16-1546EAC84532}" type="presOf" srcId="{7E801620-D696-4597-B878-D7889BCE4DE4}" destId="{F49FE80E-ADDC-4A6D-86FB-9148FBB21BB9}" srcOrd="0" destOrd="0" presId="urn:microsoft.com/office/officeart/2005/8/layout/process4"/>
    <dgm:cxn modelId="{190ED87D-73C3-4C93-806E-57BE9D3A32E7}" type="presOf" srcId="{21E9DDC4-E1F0-4A4A-B826-04F5543BFE59}" destId="{B9F70EBD-0116-4CC5-A749-EDAD3AC412F3}" srcOrd="0" destOrd="0" presId="urn:microsoft.com/office/officeart/2005/8/layout/process4"/>
    <dgm:cxn modelId="{206C67E3-A915-42D0-9E61-063714A217F0}" srcId="{7E801620-D696-4597-B878-D7889BCE4DE4}" destId="{21E9DDC4-E1F0-4A4A-B826-04F5543BFE59}" srcOrd="0" destOrd="0" parTransId="{397E68D6-5C9A-4444-97E1-A939AF65C795}" sibTransId="{4E6E7BE1-5766-439E-98A0-9EA0D697519E}"/>
    <dgm:cxn modelId="{78202956-E2D8-4AFE-B4FC-5E22F453FFB8}" type="presOf" srcId="{7972CCAB-5165-4F9C-B64D-40CD71299D2B}" destId="{803B003F-FF98-4E51-9E2E-3A8E3FDF6C0C}" srcOrd="0" destOrd="0" presId="urn:microsoft.com/office/officeart/2005/8/layout/process4"/>
    <dgm:cxn modelId="{CCF0A761-EBE4-421F-8E3A-498AB13A6ACF}" srcId="{7E801620-D696-4597-B878-D7889BCE4DE4}" destId="{7972CCAB-5165-4F9C-B64D-40CD71299D2B}" srcOrd="1" destOrd="0" parTransId="{193C52AD-EA5C-40AA-8D76-AA4C6EDB6003}" sibTransId="{082064B1-2F4E-4CAA-8E0D-3EB3FDFA231B}"/>
    <dgm:cxn modelId="{BD6E27FD-246B-4E23-852B-1D1FA8EBCC63}" type="presParOf" srcId="{F49FE80E-ADDC-4A6D-86FB-9148FBB21BB9}" destId="{A8D80319-BA49-405F-87AC-9DF6CAB57487}" srcOrd="0" destOrd="0" presId="urn:microsoft.com/office/officeart/2005/8/layout/process4"/>
    <dgm:cxn modelId="{3EE26654-7589-46C4-AC79-9F8612069D98}" type="presParOf" srcId="{A8D80319-BA49-405F-87AC-9DF6CAB57487}" destId="{F99C90EE-6C21-4C50-ACFA-6607879DDDF3}" srcOrd="0" destOrd="0" presId="urn:microsoft.com/office/officeart/2005/8/layout/process4"/>
    <dgm:cxn modelId="{6109A11C-C471-4D9C-9361-A41F580F9AE4}" type="presParOf" srcId="{F49FE80E-ADDC-4A6D-86FB-9148FBB21BB9}" destId="{7C2DBF84-9736-4240-AE02-5B14F0EED153}" srcOrd="1" destOrd="0" presId="urn:microsoft.com/office/officeart/2005/8/layout/process4"/>
    <dgm:cxn modelId="{153C6093-D125-4CFC-B934-F31B6615169E}" type="presParOf" srcId="{F49FE80E-ADDC-4A6D-86FB-9148FBB21BB9}" destId="{3CCCC306-613E-4051-BC8B-1A27D3E29593}" srcOrd="2" destOrd="0" presId="urn:microsoft.com/office/officeart/2005/8/layout/process4"/>
    <dgm:cxn modelId="{DD297F58-8728-4372-B607-AF742C2B88EB}" type="presParOf" srcId="{3CCCC306-613E-4051-BC8B-1A27D3E29593}" destId="{803B003F-FF98-4E51-9E2E-3A8E3FDF6C0C}" srcOrd="0" destOrd="0" presId="urn:microsoft.com/office/officeart/2005/8/layout/process4"/>
    <dgm:cxn modelId="{F2D39473-5C95-49B8-979C-D9A08866349A}" type="presParOf" srcId="{F49FE80E-ADDC-4A6D-86FB-9148FBB21BB9}" destId="{3126E7BC-00FC-428D-8A52-EAD9E55F5CF3}" srcOrd="3" destOrd="0" presId="urn:microsoft.com/office/officeart/2005/8/layout/process4"/>
    <dgm:cxn modelId="{4693F7FC-BE95-4C44-9987-4B5700EC61E3}" type="presParOf" srcId="{F49FE80E-ADDC-4A6D-86FB-9148FBB21BB9}" destId="{E6992DE0-3168-4C07-A33F-57BD6CF3D743}" srcOrd="4" destOrd="0" presId="urn:microsoft.com/office/officeart/2005/8/layout/process4"/>
    <dgm:cxn modelId="{C48E42A7-AC05-4F19-B67D-78C2DDA5591C}" type="presParOf" srcId="{E6992DE0-3168-4C07-A33F-57BD6CF3D743}" destId="{B9F70EBD-0116-4CC5-A749-EDAD3AC412F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C90EE-6C21-4C50-ACFA-6607879DDDF3}">
      <dsp:nvSpPr>
        <dsp:cNvPr id="0" name=""/>
        <dsp:cNvSpPr/>
      </dsp:nvSpPr>
      <dsp:spPr>
        <a:xfrm>
          <a:off x="0" y="3244319"/>
          <a:ext cx="7992888" cy="106485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Ces interactions permettent une meilleure évaluation de l’efficacité du traitement et de la performance cognitive dans les essais cliniques chez les personnes avec la SD</a:t>
          </a:r>
          <a:endParaRPr lang="en-GB" sz="1800" b="1" kern="1200" dirty="0"/>
        </a:p>
      </dsp:txBody>
      <dsp:txXfrm>
        <a:off x="0" y="3244319"/>
        <a:ext cx="7992888" cy="1064857"/>
      </dsp:txXfrm>
    </dsp:sp>
    <dsp:sp modelId="{803B003F-FF98-4E51-9E2E-3A8E3FDF6C0C}">
      <dsp:nvSpPr>
        <dsp:cNvPr id="0" name=""/>
        <dsp:cNvSpPr/>
      </dsp:nvSpPr>
      <dsp:spPr>
        <a:xfrm rot="10800000">
          <a:off x="0" y="1622540"/>
          <a:ext cx="7992888" cy="1637751"/>
        </a:xfrm>
        <a:prstGeom prst="upArrowCallou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Une étape ultérieure est d’analyser comment ces outils interagissent avec l’évaluation du phénotype cognitif </a:t>
          </a:r>
          <a:endParaRPr lang="en-GB" sz="1800" kern="1200" dirty="0"/>
        </a:p>
      </dsp:txBody>
      <dsp:txXfrm rot="10800000">
        <a:off x="0" y="1622540"/>
        <a:ext cx="7992888" cy="1064161"/>
      </dsp:txXfrm>
    </dsp:sp>
    <dsp:sp modelId="{B9F70EBD-0116-4CC5-A749-EDAD3AC412F3}">
      <dsp:nvSpPr>
        <dsp:cNvPr id="0" name=""/>
        <dsp:cNvSpPr/>
      </dsp:nvSpPr>
      <dsp:spPr>
        <a:xfrm rot="10800000">
          <a:off x="0" y="761"/>
          <a:ext cx="7992888" cy="1637751"/>
        </a:xfrm>
        <a:prstGeom prst="upArrowCallou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Les valeurs de référence de nombreuses techniques/variables que nous utilisons dans les essais cliniques de DS sont inconnues et doivent être déterminés/validés avant d’évaluer leur intérêt pour évaluer les effets thérapeutiques</a:t>
          </a:r>
          <a:endParaRPr lang="en-GB" sz="1800" kern="1200" dirty="0"/>
        </a:p>
      </dsp:txBody>
      <dsp:txXfrm rot="10800000">
        <a:off x="0" y="761"/>
        <a:ext cx="7992888" cy="1064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7FCCE-448F-4F87-A774-8BDEBF74DE40}" type="datetimeFigureOut">
              <a:rPr lang="en-US" smtClean="0"/>
              <a:t>14/05/17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9D9C7-2E92-4BE9-89E7-61F470C0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6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9D9C7-2E92-4BE9-89E7-61F470C00F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3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9D9C7-2E92-4BE9-89E7-61F470C00F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6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9D9C7-2E92-4BE9-89E7-61F470C00F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plan is that we will gradually increase the degree of modeling in our projects, and to this end we already have a couple of close collaborations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Jordi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Garcia-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Ojalvo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from the UPF Systems Biology Unit, who is an external affiliated member of our program.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achieve these goals the lab is strongly interdisciplinary, comprising an increasing number of physicists, mathematicians and computer scientists, in addition to molecular biologists and neuroscientists, With a tight integration between experimental and modeling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3533-7446-0941-A26B-C67D08AFA4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3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79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1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0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3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5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1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68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5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08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07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13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35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66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98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89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01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1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82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59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03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1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3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31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00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60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8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4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0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7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222C-55D2-4C34-AFD4-CE60164F6C88}" type="datetimeFigureOut">
              <a:rPr lang="en-GB" smtClean="0"/>
              <a:t>14/05/17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D383-3AB9-426D-B8E2-2FE7CAF35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46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C0010-5527-4D2A-BB82-3A08D4733E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1AD81-C30C-4D91-A47C-48EB1DA94F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5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6479-AAB8-4EF3-B0DB-B9705ECF942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14/05/17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2DC4-53FE-4AEB-BC10-5FE98DE2E7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4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6.png"/><Relationship Id="rId10" Type="http://schemas.openxmlformats.org/officeDocument/2006/relationships/image" Target="../media/image36.png"/><Relationship Id="rId11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556794"/>
            <a:ext cx="7772400" cy="1470025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Essais cliniques chez les personnes avec le syndrome de Down 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du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fragile en utilisant l’épigallocatéchine-gallate (EGCG) </a:t>
            </a: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combiné avec 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stimulation cognitive : Où en sommes-nous ? -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9592" y="3125473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Rafael de la Torre, </a:t>
            </a:r>
            <a:r>
              <a:rPr lang="en-GB" sz="1800" b="1" dirty="0" err="1" smtClean="0">
                <a:solidFill>
                  <a:schemeClr val="tx1"/>
                </a:solidFill>
                <a:latin typeface="+mj-lt"/>
              </a:rPr>
              <a:t>PharmD</a:t>
            </a:r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, PhD, Mara Dierssen, MD, PhD</a:t>
            </a:r>
          </a:p>
          <a:p>
            <a:pPr algn="ctr"/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  and the TESDAD Study Group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+mj-lt"/>
              </a:rPr>
              <a:t>Integrative Pharmacology and Systems Neuroscience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+mj-lt"/>
              </a:rPr>
              <a:t>Neurosciences Research Program</a:t>
            </a:r>
            <a:endParaRPr lang="en-GB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11168"/>
            <a:ext cx="1938120" cy="7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 descr="fcsd_logo_vi_littl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41903"/>
            <a:ext cx="1883572" cy="48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Logo_CIBERob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5" y="6022102"/>
            <a:ext cx="1478729" cy="59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77" y="6216678"/>
            <a:ext cx="1307281" cy="41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89" y="5985758"/>
            <a:ext cx="599072" cy="8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UP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20" y="5985759"/>
            <a:ext cx="1908671" cy="64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://www.icmat.es/congresos/toaa2013/images/logo_ua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84" y="5883904"/>
            <a:ext cx="1143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logo-feskits-HR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91" y="5868851"/>
            <a:ext cx="997274" cy="7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78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293496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Évaluation de l’efficacité dans le contexte des essais cliniques chez les personnes avec la SD </a:t>
            </a:r>
            <a:endParaRPr lang="fr-F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573456"/>
              </p:ext>
            </p:extLst>
          </p:nvPr>
        </p:nvGraphicFramePr>
        <p:xfrm>
          <a:off x="539552" y="2060849"/>
          <a:ext cx="7992888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47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5304" y="664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 d’efficacité</a:t>
            </a:r>
            <a:endParaRPr lang="fr-F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1604799"/>
            <a:ext cx="8229600" cy="17327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Un obstacle majeur à la démonstration de l’efficacité dans les essais </a:t>
            </a:r>
            <a:r>
              <a:rPr lang="fr-FR" sz="2400" dirty="0" smtClean="0"/>
              <a:t>cliniques chez </a:t>
            </a:r>
            <a:r>
              <a:rPr lang="fr-FR" sz="2400" dirty="0"/>
              <a:t>l’homme a été le manque point final </a:t>
            </a:r>
            <a:r>
              <a:rPr lang="fr-FR" sz="2400" dirty="0" smtClean="0"/>
              <a:t>primaire généralement accepté </a:t>
            </a:r>
            <a:r>
              <a:rPr lang="fr-FR" sz="2400" dirty="0"/>
              <a:t>pour évaluer l’amélioration </a:t>
            </a:r>
            <a:r>
              <a:rPr lang="fr-FR" sz="2400" dirty="0" smtClean="0"/>
              <a:t>thérapeutique chez </a:t>
            </a:r>
            <a:r>
              <a:rPr lang="fr-FR" sz="2400" dirty="0"/>
              <a:t>les </a:t>
            </a:r>
            <a:r>
              <a:rPr lang="fr-FR" sz="2400" dirty="0" smtClean="0"/>
              <a:t>personnes </a:t>
            </a:r>
            <a:r>
              <a:rPr lang="fr-FR" sz="2400" dirty="0"/>
              <a:t>avec </a:t>
            </a:r>
            <a:r>
              <a:rPr lang="fr-FR" sz="2400" dirty="0" smtClean="0"/>
              <a:t>la SD</a:t>
            </a:r>
            <a:endParaRPr lang="en-US" sz="24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67348" y="4323578"/>
            <a:ext cx="907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National Institutes of Health Toolbox Cognitive Battery (NIH-TCB) for ID.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283968" y="3332989"/>
            <a:ext cx="478396" cy="960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 descr="NICHD - Eunice Kennedy Shriver National Institute of Child Health and Human Develo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5157194"/>
            <a:ext cx="3724275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UC Davis MIND Institu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57194"/>
            <a:ext cx="20002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5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 d’efficacité: </a:t>
            </a:r>
            <a:b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hétérogénéité de la SD</a:t>
            </a:r>
            <a:endParaRPr lang="fr-F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1916832"/>
            <a:ext cx="8229600" cy="26162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« les scientifiques ne peut plus considérer les personnes avec la SD comme un groupe homogène » </a:t>
            </a: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« </a:t>
            </a:r>
            <a:r>
              <a:rPr lang="fr-FR" sz="2400" dirty="0" smtClean="0"/>
              <a:t>les scientifiques </a:t>
            </a:r>
            <a:r>
              <a:rPr lang="fr-FR" sz="2400" dirty="0"/>
              <a:t>doivent prendre conscience de l’importance cruciale des différences individuelles si l'on veut comprendre les relations entre le génotype et le phénotype émergent 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16" y="5445224"/>
            <a:ext cx="22987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51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 d’efficacité: </a:t>
            </a:r>
            <a:b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hétérogénéité de la SD</a:t>
            </a:r>
            <a:endParaRPr lang="fr-F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1916832"/>
            <a:ext cx="8229600" cy="26162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Différences dans l’évolution cognitive et fonctionnelle de chaque individu sont conditionnées par les différences individuelles à différents niveaux : 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solidFill>
                  <a:prstClr val="black"/>
                </a:solidFill>
                <a:ea typeface="Calibri"/>
                <a:cs typeface="Times New Roman"/>
              </a:rPr>
              <a:t>Génétique (chromosome 21, polymorphismes génétiques : DA, 5-HT, APOE...)  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solidFill>
                  <a:prstClr val="black"/>
                </a:solidFill>
                <a:ea typeface="Calibri"/>
                <a:cs typeface="Times New Roman"/>
              </a:rPr>
              <a:t>Biochimique (homocystéine, peptides </a:t>
            </a:r>
            <a:r>
              <a:rPr lang="fr-FR" sz="1800" dirty="0" err="1">
                <a:solidFill>
                  <a:prstClr val="black"/>
                </a:solidFill>
                <a:ea typeface="Calibri"/>
                <a:cs typeface="Times New Roman"/>
              </a:rPr>
              <a:t>Aß</a:t>
            </a:r>
            <a:r>
              <a:rPr lang="fr-FR" sz="1800" dirty="0">
                <a:solidFill>
                  <a:prstClr val="black"/>
                </a:solidFill>
                <a:ea typeface="Calibri"/>
                <a:cs typeface="Times New Roman"/>
              </a:rPr>
              <a:t>) 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solidFill>
                  <a:prstClr val="black"/>
                </a:solidFill>
                <a:ea typeface="Calibri"/>
                <a:cs typeface="Times New Roman"/>
              </a:rPr>
              <a:t>Physiologique (troubles du sommeil) 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solidFill>
                  <a:prstClr val="black"/>
                </a:solidFill>
                <a:ea typeface="Calibri"/>
                <a:cs typeface="Times New Roman"/>
              </a:rPr>
              <a:t>Comorbidités médicales (hypothyroïdie) 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solidFill>
                  <a:prstClr val="black"/>
                </a:solidFill>
                <a:ea typeface="Calibri"/>
                <a:cs typeface="Times New Roman"/>
              </a:rPr>
              <a:t>Caractéristiques sociodémographiques  (genre)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solidFill>
                  <a:prstClr val="black"/>
                </a:solidFill>
                <a:ea typeface="Calibri"/>
                <a:cs typeface="Times New Roman"/>
              </a:rPr>
              <a:t>Style de vie (régime alimentaire)</a:t>
            </a:r>
            <a:endParaRPr lang="en-US" sz="1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88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5304" y="664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Développement de nouveaux </a:t>
            </a:r>
            <a:b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préparés d’EGCG</a:t>
            </a:r>
            <a:endParaRPr lang="fr-F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81166"/>
            <a:ext cx="88773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Flecha derecha"/>
          <p:cNvSpPr/>
          <p:nvPr/>
        </p:nvSpPr>
        <p:spPr>
          <a:xfrm>
            <a:off x="5436096" y="3645024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0453" y="143718"/>
            <a:ext cx="5643485" cy="70723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57" y="4536667"/>
            <a:ext cx="3026558" cy="2028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133" y="310692"/>
            <a:ext cx="1409282" cy="713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5906" y="1444936"/>
            <a:ext cx="2443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Jordi García-</a:t>
            </a:r>
            <a:r>
              <a:rPr lang="en-US" dirty="0" err="1" smtClean="0"/>
              <a:t>Ojalvo</a:t>
            </a:r>
            <a:endParaRPr lang="en-US" dirty="0" smtClean="0"/>
          </a:p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Herault</a:t>
            </a:r>
            <a:endParaRPr lang="en-US" dirty="0" smtClean="0"/>
          </a:p>
          <a:p>
            <a:r>
              <a:rPr lang="en-US" dirty="0" smtClean="0"/>
              <a:t>Jean </a:t>
            </a:r>
            <a:r>
              <a:rPr lang="en-US" dirty="0" err="1" smtClean="0"/>
              <a:t>Delabar</a:t>
            </a:r>
            <a:endParaRPr lang="en-US" dirty="0" smtClean="0"/>
          </a:p>
          <a:p>
            <a:r>
              <a:rPr lang="en-US" dirty="0" smtClean="0"/>
              <a:t>Marie-Claude </a:t>
            </a:r>
            <a:r>
              <a:rPr lang="en-US" dirty="0" err="1" smtClean="0"/>
              <a:t>Potier</a:t>
            </a:r>
            <a:endParaRPr lang="en-US" dirty="0" smtClean="0"/>
          </a:p>
          <a:p>
            <a:r>
              <a:rPr lang="en-US" dirty="0" smtClean="0"/>
              <a:t>Nathalie </a:t>
            </a:r>
            <a:r>
              <a:rPr lang="en-US" dirty="0" err="1" smtClean="0"/>
              <a:t>Janel</a:t>
            </a:r>
            <a:endParaRPr lang="en-US" dirty="0" smtClean="0"/>
          </a:p>
          <a:p>
            <a:r>
              <a:rPr lang="en-US" dirty="0" err="1" smtClean="0"/>
              <a:t>Jesús</a:t>
            </a:r>
            <a:r>
              <a:rPr lang="en-US" dirty="0" smtClean="0"/>
              <a:t> </a:t>
            </a:r>
            <a:r>
              <a:rPr lang="en-US" dirty="0" err="1" smtClean="0"/>
              <a:t>Flórez</a:t>
            </a:r>
            <a:endParaRPr lang="en-US" dirty="0" smtClean="0"/>
          </a:p>
          <a:p>
            <a:r>
              <a:rPr lang="en-US" dirty="0" smtClean="0"/>
              <a:t>Lynn </a:t>
            </a:r>
            <a:r>
              <a:rPr lang="en-US" dirty="0" err="1" smtClean="0"/>
              <a:t>Nadel</a:t>
            </a:r>
            <a:endParaRPr lang="en-US" dirty="0" smtClean="0"/>
          </a:p>
          <a:p>
            <a:r>
              <a:rPr lang="en-US" dirty="0" smtClean="0"/>
              <a:t>Leonardo </a:t>
            </a:r>
            <a:r>
              <a:rPr lang="en-US" dirty="0" err="1" smtClean="0"/>
              <a:t>Abbeduto</a:t>
            </a:r>
            <a:endParaRPr lang="en-US" dirty="0" smtClean="0"/>
          </a:p>
        </p:txBody>
      </p:sp>
      <p:pic>
        <p:nvPicPr>
          <p:cNvPr id="8" name="Picture 2" descr="http://intranet.imim.es/assets/logos-imatgecorp/MarcaIMI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34" y="310691"/>
            <a:ext cx="1123950" cy="7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www.fcsd.org/images/3294/defaul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91" y="6147449"/>
            <a:ext cx="1958225" cy="41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90"/>
            <a:ext cx="3097126" cy="12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5" y="6093296"/>
            <a:ext cx="857391" cy="57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6" y="4417334"/>
            <a:ext cx="654241" cy="88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8" y="5661248"/>
            <a:ext cx="1868753" cy="58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Carlos\Desktop\P1000682ret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8" y="980730"/>
            <a:ext cx="3911979" cy="2934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2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ésultat de recherche d'images pour &quot;gene sur le chromosome 21/trisomie 21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92" y="210071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74" y="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Résultat de recherche d'images pour &quot;dr house et brai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18" y="3758691"/>
            <a:ext cx="2407121" cy="240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Résultat de recherche d'images pour &quot;institut lejeun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79488"/>
            <a:ext cx="2016224" cy="5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6879"/>
            <a:ext cx="1656184" cy="82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5387"/>
            <a:ext cx="23780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69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Principaux gènes impliqués dans le phénotype cognitif des patients avec Trisomie 21</a:t>
            </a:r>
            <a:b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EGCG=inhibiteur de DYRK1A</a:t>
            </a:r>
          </a:p>
        </p:txBody>
      </p:sp>
      <p:sp>
        <p:nvSpPr>
          <p:cNvPr id="5" name="Flèche vers le haut 4"/>
          <p:cNvSpPr/>
          <p:nvPr/>
        </p:nvSpPr>
        <p:spPr>
          <a:xfrm>
            <a:off x="2987824" y="2204864"/>
            <a:ext cx="428628" cy="83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3928" y="1556792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Diminution du nombre de neurones de 30% dès le 2éme trimestre de grossesse</a:t>
            </a:r>
          </a:p>
          <a:p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Diminution prolifération, anomalie maturation, augmentation apoptose</a:t>
            </a:r>
          </a:p>
          <a:p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Hypotrophie dendrite et réduction de taille des épines</a:t>
            </a:r>
          </a:p>
          <a:p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Diminution oligodendroglie</a:t>
            </a:r>
            <a:endParaRPr lang="fr-FR" sz="1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4429124" y="3143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67736" y="3140968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Augmentation du stress oxydatif</a:t>
            </a:r>
          </a:p>
          <a:p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dysfonction mitochondriale /cerveau</a:t>
            </a:r>
          </a:p>
          <a:p>
            <a:r>
              <a:rPr lang="fr-FR" sz="14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Neuroinflammation</a:t>
            </a:r>
            <a:endParaRPr lang="fr-FR" sz="1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4500562" y="42148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72132" y="4286256"/>
            <a:ext cx="1437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RCAN1, </a:t>
            </a:r>
            <a:r>
              <a:rPr lang="fr-FR" sz="1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DYRK1A</a:t>
            </a:r>
          </a:p>
          <a:p>
            <a:r>
              <a:rPr lang="fr-FR" sz="1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ROS</a:t>
            </a:r>
            <a:endParaRPr lang="fr-FR" sz="14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4429124" y="4929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00694" y="4929198"/>
            <a:ext cx="2468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GIRK, </a:t>
            </a:r>
            <a:r>
              <a:rPr lang="fr-FR" sz="1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DYRK1A</a:t>
            </a:r>
            <a:endParaRPr lang="fr-FR" sz="16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fr-FR" sz="1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Augmentation inhibition GABA</a:t>
            </a:r>
            <a:endParaRPr lang="fr-FR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3707904" y="5373216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71802" y="6309320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Atteinte plasticité synaptique</a:t>
            </a:r>
            <a:endParaRPr lang="fr-FR" sz="1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5589240"/>
            <a:ext cx="341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Lésions </a:t>
            </a:r>
            <a:r>
              <a:rPr lang="fr-FR" sz="14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neuroanatomiques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d’Alzheimer, Perte des neurones cholinergiques, anomalie des </a:t>
            </a:r>
            <a:r>
              <a:rPr lang="fr-FR" sz="14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endosomes</a:t>
            </a:r>
            <a:endParaRPr lang="fr-FR" sz="14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Flèche gauche 18"/>
          <p:cNvSpPr/>
          <p:nvPr/>
        </p:nvSpPr>
        <p:spPr>
          <a:xfrm>
            <a:off x="1871700" y="354498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500430" y="609329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DYRK1A</a:t>
            </a:r>
            <a:endParaRPr lang="fr-FR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547664" y="1556792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DYRK1A</a:t>
            </a:r>
            <a:r>
              <a:rPr lang="fr-FR" sz="1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, GIRK2, OLIGO gènes, aneuploïdie</a:t>
            </a:r>
            <a:endParaRPr lang="fr-FR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4357686" y="55452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336094" y="5680414"/>
            <a:ext cx="1723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CBS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: Rôle des Folates</a:t>
            </a:r>
            <a:endParaRPr lang="fr-FR" sz="1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3140968"/>
            <a:ext cx="2225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CIRKK2-5-HT1A récepteurs</a:t>
            </a:r>
            <a:endParaRPr lang="fr-FR" sz="1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36096" y="3105835"/>
            <a:ext cx="1421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SOD, CBS, CXADR, ADAMTS1, ADAMTS2</a:t>
            </a:r>
          </a:p>
          <a:p>
            <a:r>
              <a:rPr lang="fr-FR" sz="1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S100B</a:t>
            </a:r>
            <a:endParaRPr lang="fr-FR" sz="1400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8224" y="4509120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Dysfonction NMDA </a:t>
            </a:r>
            <a:endParaRPr lang="fr-FR" sz="1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251520" y="5360585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APP, RCAN1,</a:t>
            </a:r>
            <a:r>
              <a:rPr lang="fr-FR" sz="1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DYRK1A </a:t>
            </a:r>
            <a:r>
              <a:rPr lang="fr-FR" sz="1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SOD-ROS, SYNJ2</a:t>
            </a:r>
            <a:r>
              <a:rPr lang="fr-FR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	</a:t>
            </a: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3" name="Flèche vers le bas 32"/>
          <p:cNvSpPr/>
          <p:nvPr/>
        </p:nvSpPr>
        <p:spPr>
          <a:xfrm>
            <a:off x="2123728" y="4581128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501008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Neurogenèse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Adulte</a:t>
            </a:r>
          </a:p>
          <a:p>
            <a:r>
              <a:rPr lang="fr-FR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et dépression</a:t>
            </a:r>
            <a:endParaRPr lang="fr-FR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6" name="Espace réservé du contenu 35" descr="14687000-Le-cerveau-humain-Banque-d'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068961"/>
            <a:ext cx="2016224" cy="1640896"/>
          </a:xfrm>
        </p:spPr>
      </p:pic>
    </p:spTree>
    <p:extLst>
      <p:ext uri="{BB962C8B-B14F-4D97-AF65-F5344CB8AC3E}">
        <p14:creationId xmlns:p14="http://schemas.microsoft.com/office/powerpoint/2010/main" val="342764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9550" y="116632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ETUDES préclinique et clinique de l’EGCG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97" y="266737"/>
            <a:ext cx="1411485" cy="153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Espace réservé du contenu 5" descr="sour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3717032"/>
            <a:ext cx="1496048" cy="1471114"/>
          </a:xfrm>
        </p:spPr>
      </p:pic>
      <p:sp>
        <p:nvSpPr>
          <p:cNvPr id="19" name="Flèche droite 10"/>
          <p:cNvSpPr/>
          <p:nvPr/>
        </p:nvSpPr>
        <p:spPr>
          <a:xfrm>
            <a:off x="2726680" y="4155522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ZoneTexte 13"/>
          <p:cNvSpPr txBox="1"/>
          <p:nvPr/>
        </p:nvSpPr>
        <p:spPr>
          <a:xfrm>
            <a:off x="971600" y="5085184"/>
            <a:ext cx="201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Pr Janel, Dr Dairou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4283968" y="4437112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 doses différentes de </a:t>
            </a:r>
            <a:r>
              <a:rPr lang="fr-FR" sz="1600" b="1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Fontup</a:t>
            </a:r>
            <a:endParaRPr lang="fr-FR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fr-FR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tolérance hépatique et cardiaque, biomarqueurs</a:t>
            </a:r>
            <a:endParaRPr lang="fr-FR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23"/>
          <p:cNvSpPr/>
          <p:nvPr/>
        </p:nvSpPr>
        <p:spPr>
          <a:xfrm rot="10800000" flipV="1">
            <a:off x="4139952" y="1916832"/>
            <a:ext cx="3459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 doses différentes de</a:t>
            </a:r>
            <a:r>
              <a:rPr lang="fr-FR" sz="1600" b="1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fr-FR" sz="1600" b="1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Fontup</a:t>
            </a:r>
            <a:r>
              <a:rPr lang="fr-FR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pendant 6 mois contre placebo</a:t>
            </a:r>
          </a:p>
          <a:p>
            <a:r>
              <a:rPr lang="fr-FR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Etude tolérance hépatique ,cardiaque, Etude cognitive et comportementale.</a:t>
            </a:r>
          </a:p>
          <a:p>
            <a:r>
              <a:rPr lang="fr-FR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biomarqueurs</a:t>
            </a:r>
            <a:endParaRPr lang="fr-FR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ZoneTexte 24"/>
          <p:cNvSpPr txBox="1"/>
          <p:nvPr/>
        </p:nvSpPr>
        <p:spPr>
          <a:xfrm>
            <a:off x="4283968" y="321297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?   5 ,10, 15mg/kg/j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7" name="ZoneTexte 25"/>
          <p:cNvSpPr txBox="1"/>
          <p:nvPr/>
        </p:nvSpPr>
        <p:spPr>
          <a:xfrm>
            <a:off x="1691680" y="141277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			Patients T21 âgés 7/12ans, n=12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8" name="ZoneTexte 2"/>
          <p:cNvSpPr txBox="1"/>
          <p:nvPr/>
        </p:nvSpPr>
        <p:spPr>
          <a:xfrm>
            <a:off x="4427984" y="5229200"/>
            <a:ext cx="233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50, 100 et 150 mg/kg/j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30702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29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Contexte</a:t>
            </a:r>
            <a:endParaRPr lang="fr-F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6" y="1556793"/>
            <a:ext cx="49990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9" y="3717034"/>
            <a:ext cx="4927029" cy="154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11894" y="292494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+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11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74559" y="458817"/>
            <a:ext cx="679081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Du laboratoire au chevet</a:t>
            </a:r>
            <a:endParaRPr lang="fr-F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328" y="6027003"/>
            <a:ext cx="85393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 smtClean="0">
                <a:solidFill>
                  <a:srgbClr val="800000"/>
                </a:solidFill>
              </a:rPr>
              <a:t>Accelerating public access to new therapeutic options</a:t>
            </a:r>
            <a:endParaRPr lang="en-US" sz="2300" dirty="0">
              <a:solidFill>
                <a:srgbClr val="800000"/>
              </a:solidFill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65" y="2511647"/>
            <a:ext cx="1172810" cy="1628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44" y="2500213"/>
            <a:ext cx="1175766" cy="1640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766" y="2963757"/>
            <a:ext cx="1168646" cy="114098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30652" y="5075892"/>
            <a:ext cx="153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2007-2010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62067" y="5075892"/>
            <a:ext cx="88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48188" y="5075892"/>
            <a:ext cx="88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826314" y="5075892"/>
            <a:ext cx="88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7442" y="1602513"/>
            <a:ext cx="2248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Target identification/</a:t>
            </a:r>
          </a:p>
          <a:p>
            <a:pPr algn="ctr"/>
            <a:r>
              <a:rPr lang="en-US" dirty="0" smtClean="0"/>
              <a:t>validation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67744" y="1602515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Development of behavioral and pharmacologic interventions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19545" y="4284015"/>
            <a:ext cx="285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testing of efficacy and safety</a:t>
            </a:r>
            <a:endParaRPr lang="en-US" dirty="0"/>
          </a:p>
        </p:txBody>
      </p:sp>
      <p:pic>
        <p:nvPicPr>
          <p:cNvPr id="37" name="Picture 676"/>
          <p:cNvPicPr>
            <a:picLocks noChangeAspect="1" noChangeArrowheads="1"/>
          </p:cNvPicPr>
          <p:nvPr/>
        </p:nvPicPr>
        <p:blipFill>
          <a:blip r:embed="rId5"/>
          <a:srcRect b="10316"/>
          <a:stretch>
            <a:fillRect/>
          </a:stretch>
        </p:blipFill>
        <p:spPr bwMode="auto">
          <a:xfrm>
            <a:off x="1974559" y="2321931"/>
            <a:ext cx="1793727" cy="121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5" descr="http://www.jyi.org/articleimages/280/img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2057" y="3633673"/>
            <a:ext cx="9382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40" name="Straight Arrow Connector 39"/>
          <p:cNvCxnSpPr/>
          <p:nvPr/>
        </p:nvCxnSpPr>
        <p:spPr>
          <a:xfrm>
            <a:off x="319766" y="4956823"/>
            <a:ext cx="8392838" cy="1588"/>
          </a:xfrm>
          <a:prstGeom prst="straightConnector1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81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>
            <a:grpSpLocks noChangeAspect="1"/>
          </p:cNvGrpSpPr>
          <p:nvPr/>
        </p:nvGrpSpPr>
        <p:grpSpPr>
          <a:xfrm>
            <a:off x="2541200" y="1412778"/>
            <a:ext cx="4620779" cy="1899556"/>
            <a:chOff x="539552" y="1419380"/>
            <a:chExt cx="6694714" cy="2752129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419380"/>
              <a:ext cx="6694714" cy="275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428940"/>
              <a:ext cx="2216125" cy="53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 pilote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83781" y="4089845"/>
            <a:ext cx="4331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months intervention + 3 months follow-up</a:t>
            </a:r>
          </a:p>
          <a:p>
            <a:r>
              <a:rPr lang="en-US" dirty="0" smtClean="0"/>
              <a:t>(double blind, randomized EGCG vs. placebo</a:t>
            </a:r>
          </a:p>
          <a:p>
            <a:r>
              <a:rPr lang="en-US" dirty="0"/>
              <a:t>y</a:t>
            </a:r>
            <a:r>
              <a:rPr lang="en-US" dirty="0" smtClean="0"/>
              <a:t>oung DS subjects 18-30y, n=15 vs. 15)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4671566" y="3429000"/>
            <a:ext cx="360040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576" y="4149084"/>
            <a:ext cx="8064896" cy="1323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000" dirty="0">
                <a:solidFill>
                  <a:srgbClr val="800000"/>
                </a:solidFill>
              </a:rPr>
              <a:t>Innocuité de l’EGCG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solidFill>
                  <a:srgbClr val="800000"/>
                </a:solidFill>
              </a:rPr>
              <a:t>Certains effets dans les tests de mémoire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solidFill>
                  <a:srgbClr val="800000"/>
                </a:solidFill>
              </a:rPr>
              <a:t>Les effets disparaissent après l’arrêt du traitement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solidFill>
                  <a:srgbClr val="800000"/>
                </a:solidFill>
              </a:rPr>
              <a:t>Les parents identifient correctement le traitement actif </a:t>
            </a:r>
          </a:p>
        </p:txBody>
      </p:sp>
    </p:spTree>
    <p:extLst>
      <p:ext uri="{BB962C8B-B14F-4D97-AF65-F5344CB8AC3E}">
        <p14:creationId xmlns:p14="http://schemas.microsoft.com/office/powerpoint/2010/main" val="357104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 clinique Phase II</a:t>
            </a:r>
            <a:endParaRPr lang="fr-F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07504" y="3933056"/>
            <a:ext cx="8964488" cy="25202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anose="020F0502020204030204" pitchFamily="34" charset="0"/>
              </a:rPr>
              <a:t>This </a:t>
            </a:r>
            <a:r>
              <a:rPr lang="en-US" sz="1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clinical study examined the ability of </a:t>
            </a:r>
            <a:r>
              <a:rPr lang="en-US" sz="1800" b="1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GTE </a:t>
            </a:r>
            <a:r>
              <a:rPr lang="en-US" sz="1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to improve cognitive performance and functionality of subjects</a:t>
            </a:r>
            <a:r>
              <a:rPr lang="en-US" sz="1800" kern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Double blind balanced with placebo.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Young adults SD subjects (18-30 y;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80-100)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GTE or placebo for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months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plus 6 additional months follow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up after discontinuation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to evaluate the persistence/ reversibility of effects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placebo condition encompasses cognitive stimulation. Cognitive stimulation combines with GTE in the active treatment condition.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Focus on attention, memory, language and  executive  functions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FesKits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cognitive  training  software  package)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278995"/>
              </p:ext>
            </p:extLst>
          </p:nvPr>
        </p:nvGraphicFramePr>
        <p:xfrm>
          <a:off x="179512" y="1484785"/>
          <a:ext cx="8712970" cy="1861339"/>
        </p:xfrm>
        <a:graphic>
          <a:graphicData uri="http://schemas.openxmlformats.org/drawingml/2006/table">
            <a:tbl>
              <a:tblPr firstRow="1" bandRow="1"/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470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Calendar of Events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Baseline (mo. 0)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Placebo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Baseline (1 mo.) Start Tx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 months 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(Tx)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 months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(Tx)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 months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End </a:t>
                      </a:r>
                      <a:r>
                        <a:rPr lang="en-US" sz="11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Tx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18 months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7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Biomarkers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27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Neuropsychology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27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Neurophysiology*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27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Neuroimaging*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s-E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278092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*only part of participating subjects 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05" marR="85305" marT="42653" marB="426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80114" y="3068960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(Clinical trial. </a:t>
            </a:r>
            <a:r>
              <a:rPr lang="en-US" i="1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Gov</a:t>
            </a:r>
            <a:r>
              <a:rPr lang="en-US" i="1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NCT01699711</a:t>
            </a:r>
            <a:r>
              <a:rPr lang="en-US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78" y="327419"/>
            <a:ext cx="658813" cy="9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98984" y="1080120"/>
            <a:ext cx="6501408" cy="1143000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neuropsychologiques: la batterie  TESDAD</a:t>
            </a:r>
            <a:endParaRPr lang="fr-F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8808" y="4869160"/>
            <a:ext cx="7744543" cy="18722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</a:rPr>
              <a:t>C</a:t>
            </a:r>
            <a:r>
              <a:rPr lang="en-US" sz="2000" b="1" dirty="0" smtClean="0">
                <a:latin typeface="+mj-lt"/>
              </a:rPr>
              <a:t>ustomized test battery suitable for clinical trials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</a:rPr>
              <a:t>Clinical Global Improvement Index </a:t>
            </a:r>
            <a:r>
              <a:rPr lang="en-US" sz="2000" dirty="0">
                <a:latin typeface="+mj-lt"/>
              </a:rPr>
              <a:t>is a composite outcome from the TESDAD battery.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Cognitive </a:t>
            </a:r>
            <a:r>
              <a:rPr lang="en-US" sz="2000" b="1" dirty="0">
                <a:latin typeface="+mj-lt"/>
              </a:rPr>
              <a:t>domains </a:t>
            </a:r>
            <a:r>
              <a:rPr lang="en-US" sz="2000" dirty="0">
                <a:latin typeface="+mj-lt"/>
              </a:rPr>
              <a:t>included in this composite were </a:t>
            </a:r>
            <a:r>
              <a:rPr lang="en-US" sz="2000" b="1" dirty="0">
                <a:latin typeface="+mj-lt"/>
              </a:rPr>
              <a:t>episodic memory, executive function and adaptive behavior</a:t>
            </a:r>
            <a:r>
              <a:rPr lang="en-US" sz="2000" dirty="0">
                <a:latin typeface="+mj-lt"/>
              </a:rPr>
              <a:t>. </a:t>
            </a:r>
            <a:endParaRPr lang="en-US" sz="2000" dirty="0" smtClean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>
            <a:grpSpLocks noChangeAspect="1"/>
          </p:cNvGrpSpPr>
          <p:nvPr/>
        </p:nvGrpSpPr>
        <p:grpSpPr>
          <a:xfrm>
            <a:off x="1403652" y="2162010"/>
            <a:ext cx="6792415" cy="2563137"/>
            <a:chOff x="2051720" y="4505682"/>
            <a:chExt cx="4676775" cy="17647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370" y="5013176"/>
              <a:ext cx="3419475" cy="1257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05682"/>
              <a:ext cx="46767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6" y="793033"/>
            <a:ext cx="658813" cy="9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45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98984" y="1080120"/>
            <a:ext cx="6501408" cy="1143000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TESDAD résultats</a:t>
            </a:r>
            <a:endParaRPr lang="fr-F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6" y="793033"/>
            <a:ext cx="658813" cy="9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8" b="19626"/>
          <a:stretch/>
        </p:blipFill>
        <p:spPr bwMode="auto">
          <a:xfrm>
            <a:off x="831024" y="2348880"/>
            <a:ext cx="6457572" cy="280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57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9" r="29512"/>
          <a:stretch/>
        </p:blipFill>
        <p:spPr bwMode="auto">
          <a:xfrm>
            <a:off x="251520" y="4115888"/>
            <a:ext cx="3816424" cy="27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132499"/>
            <a:ext cx="4444991" cy="34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80928" y="53752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Effets sur la cognition et la fonctionnalité</a:t>
            </a:r>
            <a:endParaRPr lang="fr-FR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716020" y="3429000"/>
            <a:ext cx="4123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GTE + CT is superior to CT alone at 12 months </a:t>
            </a:r>
            <a:r>
              <a:rPr lang="en-US" sz="2400" b="1" dirty="0">
                <a:cs typeface="Times New Roman" panose="02020603050405020304" pitchFamily="18" charset="0"/>
              </a:rPr>
              <a:t>p&lt;0.005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GTE + CT effects are sustained after 6 months WO </a:t>
            </a:r>
            <a:r>
              <a:rPr lang="es-ES" sz="2400" b="1" dirty="0">
                <a:cs typeface="Times New Roman" panose="02020603050405020304" pitchFamily="18" charset="0"/>
              </a:rPr>
              <a:t>p&lt;0.01</a:t>
            </a:r>
          </a:p>
          <a:p>
            <a:endParaRPr lang="en-US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3" y="1196752"/>
            <a:ext cx="3903889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Clinical Global Improvement Index 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556794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GTE and Placebo Group mean difference </a:t>
            </a:r>
            <a:r>
              <a:rPr lang="en-US" dirty="0" smtClean="0">
                <a:cs typeface="Times New Roman" panose="02020603050405020304" pitchFamily="18" charset="0"/>
              </a:rPr>
              <a:t>(95</a:t>
            </a:r>
            <a:r>
              <a:rPr lang="en-US" dirty="0">
                <a:cs typeface="Times New Roman" panose="02020603050405020304" pitchFamily="18" charset="0"/>
              </a:rPr>
              <a:t>% </a:t>
            </a:r>
            <a:r>
              <a:rPr lang="en-US" dirty="0" smtClean="0">
                <a:cs typeface="Times New Roman" panose="02020603050405020304" pitchFamily="18" charset="0"/>
              </a:rPr>
              <a:t>CI) </a:t>
            </a:r>
            <a:r>
              <a:rPr lang="en-US" dirty="0">
                <a:cs typeface="Times New Roman" panose="02020603050405020304" pitchFamily="18" charset="0"/>
              </a:rPr>
              <a:t>from baseline to 18 months (12 months treatment + 6 months follow-up post-treatment) on CGII </a:t>
            </a:r>
          </a:p>
        </p:txBody>
      </p:sp>
    </p:spTree>
    <p:extLst>
      <p:ext uri="{BB962C8B-B14F-4D97-AF65-F5344CB8AC3E}">
        <p14:creationId xmlns:p14="http://schemas.microsoft.com/office/powerpoint/2010/main" val="348556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5184576" cy="39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5304" y="664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Biomarqueurs d’</a:t>
            </a:r>
            <a:r>
              <a:rPr lang="fr-F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fficacité</a:t>
            </a:r>
            <a:endParaRPr lang="fr-F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30"/>
            <a:ext cx="4932040" cy="149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32" y="5805264"/>
            <a:ext cx="4409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Times New Roman" panose="02020603050405020304" pitchFamily="18" charset="0"/>
              </a:rPr>
              <a:t>GTE </a:t>
            </a:r>
            <a:r>
              <a:rPr lang="en-US" sz="1400" dirty="0">
                <a:cs typeface="Times New Roman" panose="02020603050405020304" pitchFamily="18" charset="0"/>
              </a:rPr>
              <a:t>and Placebo Group mean difference and 95% CI from baseline to 18 months (12 months treatment + 6 months follow-up post-treatment) on Total </a:t>
            </a:r>
            <a:r>
              <a:rPr lang="en-US" sz="1400" dirty="0" smtClean="0">
                <a:cs typeface="Times New Roman" panose="02020603050405020304" pitchFamily="18" charset="0"/>
              </a:rPr>
              <a:t>Homocysteine </a:t>
            </a:r>
            <a:endParaRPr lang="es-ES" sz="1400" dirty="0"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8064" y="335699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Effects Hcyt </a:t>
            </a:r>
            <a:r>
              <a:rPr lang="en-US" b="1" dirty="0"/>
              <a:t>at 12 months </a:t>
            </a:r>
            <a:r>
              <a:rPr lang="en-US" b="1" dirty="0" smtClean="0"/>
              <a:t>after GTE + CT p&lt;0.015</a:t>
            </a:r>
          </a:p>
          <a:p>
            <a:r>
              <a:rPr lang="en-US" b="1" dirty="0" smtClean="0"/>
              <a:t>Effects vanish after 6 months WO p=0.71</a:t>
            </a:r>
            <a:endParaRPr lang="en-U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148064" y="5229202"/>
            <a:ext cx="3817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Increase in </a:t>
            </a:r>
            <a:r>
              <a:rPr lang="en-US" b="1" dirty="0" err="1" smtClean="0"/>
              <a:t>Hcyt</a:t>
            </a:r>
            <a:r>
              <a:rPr lang="en-US" b="1" dirty="0" smtClean="0"/>
              <a:t> suggests that GTE + CT modulates DYRK1A activity</a:t>
            </a:r>
          </a:p>
          <a:p>
            <a:r>
              <a:rPr lang="en-US" b="1" dirty="0" smtClean="0"/>
              <a:t>After the wash out of the GTE + CT </a:t>
            </a:r>
            <a:r>
              <a:rPr lang="en-US" b="1" dirty="0"/>
              <a:t>6 months </a:t>
            </a:r>
            <a:r>
              <a:rPr lang="en-US" b="1" dirty="0" smtClean="0"/>
              <a:t>latter the effects vanish </a:t>
            </a:r>
            <a:endParaRPr 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58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12" y="1844826"/>
            <a:ext cx="2708627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Total Homocysteine </a:t>
            </a:r>
          </a:p>
        </p:txBody>
      </p:sp>
    </p:spTree>
    <p:extLst>
      <p:ext uri="{BB962C8B-B14F-4D97-AF65-F5344CB8AC3E}">
        <p14:creationId xmlns:p14="http://schemas.microsoft.com/office/powerpoint/2010/main" val="147288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1042</Words>
  <Application>Microsoft Macintosh PowerPoint</Application>
  <PresentationFormat>Présentation à l'écran (4:3)</PresentationFormat>
  <Paragraphs>154</Paragraphs>
  <Slides>18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Tema de Office</vt:lpstr>
      <vt:lpstr>2_Thème Office</vt:lpstr>
      <vt:lpstr>4_Thème Office</vt:lpstr>
      <vt:lpstr>Essais cliniques chez les personnes avec le syndrome de Down et du X fragile en utilisant l’épigallocatéchine-gallate (EGCG) combiné avec la stimulation cognitive : Où en sommes-nous ? -</vt:lpstr>
      <vt:lpstr>Contexte</vt:lpstr>
      <vt:lpstr>Présentation PowerPoint</vt:lpstr>
      <vt:lpstr>Étude pilote</vt:lpstr>
      <vt:lpstr>Étude clinique Phase II</vt:lpstr>
      <vt:lpstr>Test neuropsychologiques: la batterie  TESDAD</vt:lpstr>
      <vt:lpstr>TESDAD résultats</vt:lpstr>
      <vt:lpstr>Effets sur la cognition et la fonctionnalité</vt:lpstr>
      <vt:lpstr>Biomarqueurs d’efficacité</vt:lpstr>
      <vt:lpstr>Évaluation de l’efficacité dans le contexte des essais cliniques chez les personnes avec la SD </vt:lpstr>
      <vt:lpstr>Définition d’efficacité</vt:lpstr>
      <vt:lpstr>Définition d’efficacité:  hétérogénéité de la SD</vt:lpstr>
      <vt:lpstr>Définition d’efficacité:  hétérogénéité de la SD</vt:lpstr>
      <vt:lpstr>Développement de nouveaux  préparés d’EGCG</vt:lpstr>
      <vt:lpstr>Présentation PowerPoint</vt:lpstr>
      <vt:lpstr>Présentation PowerPoint</vt:lpstr>
      <vt:lpstr>Principaux gènes impliqués dans le phénotype cognitif des patients avec Trisomie 21 EGCG=inhibiteur de DYRK1A</vt:lpstr>
      <vt:lpstr>ETUDES préclinique et clinique de l’EGCG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assessment of therapeutic approaches. Clinical trials for DS.</dc:title>
  <dc:creator>DEL HOYO SORIANO, LAURA</dc:creator>
  <cp:lastModifiedBy>Franck LICHA</cp:lastModifiedBy>
  <cp:revision>107</cp:revision>
  <dcterms:created xsi:type="dcterms:W3CDTF">2015-06-02T07:56:38Z</dcterms:created>
  <dcterms:modified xsi:type="dcterms:W3CDTF">2017-05-14T16:28:03Z</dcterms:modified>
</cp:coreProperties>
</file>