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77" r:id="rId4"/>
    <p:sldId id="259" r:id="rId5"/>
    <p:sldId id="292" r:id="rId6"/>
    <p:sldId id="266" r:id="rId7"/>
    <p:sldId id="273" r:id="rId8"/>
    <p:sldId id="303" r:id="rId9"/>
    <p:sldId id="293" r:id="rId10"/>
    <p:sldId id="288" r:id="rId11"/>
    <p:sldId id="294" r:id="rId12"/>
    <p:sldId id="301" r:id="rId13"/>
    <p:sldId id="295" r:id="rId14"/>
    <p:sldId id="300" r:id="rId15"/>
    <p:sldId id="297" r:id="rId16"/>
    <p:sldId id="298" r:id="rId17"/>
    <p:sldId id="304" r:id="rId18"/>
    <p:sldId id="299" r:id="rId19"/>
    <p:sldId id="282" r:id="rId2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CD8CE"/>
    <a:srgbClr val="FFF5F1"/>
    <a:srgbClr val="F1D1D3"/>
    <a:srgbClr val="E6E2D9"/>
    <a:srgbClr val="AD5C47"/>
    <a:srgbClr val="AD7343"/>
    <a:srgbClr val="E67A39"/>
    <a:srgbClr val="E68A69"/>
    <a:srgbClr val="E6C9BF"/>
    <a:srgbClr val="96BFFC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napVertSplitter="1" vertBarState="minimized">
    <p:restoredLeft sz="19031" autoAdjust="0"/>
    <p:restoredTop sz="94057" autoAdjust="0"/>
  </p:normalViewPr>
  <p:slideViewPr>
    <p:cSldViewPr snapToGrid="0" snapToObjects="1">
      <p:cViewPr>
        <p:scale>
          <a:sx n="150" d="100"/>
          <a:sy n="150" d="100"/>
        </p:scale>
        <p:origin x="-2296" y="400"/>
      </p:cViewPr>
      <p:guideLst>
        <p:guide orient="horz" pos="2160"/>
        <p:guide pos="2880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73E7D-4468-0546-B1EF-C445A52EAC48}" type="datetimeFigureOut">
              <a:rPr lang="fr-FR" smtClean="0"/>
              <a:pPr/>
              <a:t>2/02/17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16CB5-9A1E-5243-968B-B200BFC1F81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8127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criteres</a:t>
            </a:r>
            <a:r>
              <a:rPr lang="fr-FR" dirty="0" smtClean="0"/>
              <a:t> pour biomarqueur</a:t>
            </a:r>
          </a:p>
          <a:p>
            <a:r>
              <a:rPr lang="fr-FR" dirty="0" smtClean="0"/>
              <a:t>facilité de mesure (DYRK1A est dans plasma ++)</a:t>
            </a:r>
          </a:p>
          <a:p>
            <a:r>
              <a:rPr lang="fr-FR" dirty="0" smtClean="0"/>
              <a:t>sensibilité: capacité à détecter</a:t>
            </a:r>
            <a:r>
              <a:rPr lang="fr-FR" baseline="0" dirty="0" smtClean="0"/>
              <a:t> les individus atteints le plus tôt possible. A vérifier</a:t>
            </a:r>
          </a:p>
          <a:p>
            <a:r>
              <a:rPr lang="fr-FR" baseline="0" dirty="0" smtClean="0"/>
              <a:t>spécificité: distinguer AD des autres maladies, distinguer les patients sains des malades. A vérifier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16CB5-9A1E-5243-968B-B200BFC1F81E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D258-5B60-784F-934E-2FC458614EBE}" type="datetimeFigureOut">
              <a:rPr lang="fr-FR" smtClean="0"/>
              <a:pPr/>
              <a:t>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7F3-DED0-1148-A0F9-E545B0FFDCD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D258-5B60-784F-934E-2FC458614EBE}" type="datetimeFigureOut">
              <a:rPr lang="fr-FR" smtClean="0"/>
              <a:pPr/>
              <a:t>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7F3-DED0-1148-A0F9-E545B0FFDCD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D258-5B60-784F-934E-2FC458614EBE}" type="datetimeFigureOut">
              <a:rPr lang="fr-FR" smtClean="0"/>
              <a:pPr/>
              <a:t>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7F3-DED0-1148-A0F9-E545B0FFDCD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D258-5B60-784F-934E-2FC458614EBE}" type="datetimeFigureOut">
              <a:rPr lang="fr-FR" smtClean="0"/>
              <a:pPr/>
              <a:t>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7F3-DED0-1148-A0F9-E545B0FFDCD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D258-5B60-784F-934E-2FC458614EBE}" type="datetimeFigureOut">
              <a:rPr lang="fr-FR" smtClean="0"/>
              <a:pPr/>
              <a:t>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7F3-DED0-1148-A0F9-E545B0FFDCD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D258-5B60-784F-934E-2FC458614EBE}" type="datetimeFigureOut">
              <a:rPr lang="fr-FR" smtClean="0"/>
              <a:pPr/>
              <a:t>2/02/17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7F3-DED0-1148-A0F9-E545B0FFDCD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D258-5B60-784F-934E-2FC458614EBE}" type="datetimeFigureOut">
              <a:rPr lang="fr-FR" smtClean="0"/>
              <a:pPr/>
              <a:t>2/02/17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7F3-DED0-1148-A0F9-E545B0FFDCD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D258-5B60-784F-934E-2FC458614EBE}" type="datetimeFigureOut">
              <a:rPr lang="fr-FR" smtClean="0"/>
              <a:pPr/>
              <a:t>2/02/17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7F3-DED0-1148-A0F9-E545B0FFDCD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D258-5B60-784F-934E-2FC458614EBE}" type="datetimeFigureOut">
              <a:rPr lang="fr-FR" smtClean="0"/>
              <a:pPr/>
              <a:t>2/02/17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7F3-DED0-1148-A0F9-E545B0FFDCD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D258-5B60-784F-934E-2FC458614EBE}" type="datetimeFigureOut">
              <a:rPr lang="fr-FR" smtClean="0"/>
              <a:pPr/>
              <a:t>2/02/17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7F3-DED0-1148-A0F9-E545B0FFDCD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3D258-5B60-784F-934E-2FC458614EBE}" type="datetimeFigureOut">
              <a:rPr lang="fr-FR" smtClean="0"/>
              <a:pPr/>
              <a:t>2/02/17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687F3-DED0-1148-A0F9-E545B0FFDCD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3D258-5B60-784F-934E-2FC458614EBE}" type="datetimeFigureOut">
              <a:rPr lang="fr-FR" smtClean="0"/>
              <a:pPr/>
              <a:t>2/02/17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687F3-DED0-1148-A0F9-E545B0FFDCD9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" y="2106079"/>
            <a:ext cx="9154583" cy="2338922"/>
          </a:xfrm>
          <a:solidFill>
            <a:schemeClr val="accent1">
              <a:lumMod val="75000"/>
            </a:schemeClr>
          </a:solidFill>
          <a:ln w="19050" cap="flat" cmpd="sng">
            <a:solidFill>
              <a:schemeClr val="tx2">
                <a:lumMod val="60000"/>
                <a:lumOff val="40000"/>
              </a:schemeClr>
            </a:solidFill>
            <a:bevel/>
          </a:ln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n-US" sz="3667" dirty="0" smtClean="0">
                <a:solidFill>
                  <a:schemeClr val="bg1">
                    <a:lumMod val="95000"/>
                  </a:schemeClr>
                </a:solidFill>
                <a:latin typeface="Avenir LT Std 35 Light" pitchFamily="34" charset="0"/>
                <a:cs typeface="Avenir Light"/>
              </a:rPr>
              <a:t>Importance des </a:t>
            </a:r>
            <a:r>
              <a:rPr lang="en-US" sz="3667" dirty="0" err="1" smtClean="0">
                <a:solidFill>
                  <a:schemeClr val="bg1">
                    <a:lumMod val="95000"/>
                  </a:schemeClr>
                </a:solidFill>
                <a:latin typeface="Avenir LT Std 35 Light" pitchFamily="34" charset="0"/>
                <a:cs typeface="Avenir Light"/>
              </a:rPr>
              <a:t>biomarqueurs</a:t>
            </a:r>
            <a:r>
              <a:rPr lang="en-US" sz="3667" dirty="0" smtClean="0">
                <a:solidFill>
                  <a:schemeClr val="bg1">
                    <a:lumMod val="95000"/>
                  </a:schemeClr>
                </a:solidFill>
                <a:latin typeface="Avenir LT Std 35 Light" pitchFamily="34" charset="0"/>
                <a:cs typeface="Avenir Light"/>
              </a:rPr>
              <a:t> pour le </a:t>
            </a:r>
            <a:r>
              <a:rPr lang="en-US" sz="3667" dirty="0" err="1" smtClean="0">
                <a:solidFill>
                  <a:schemeClr val="bg1">
                    <a:lumMod val="95000"/>
                  </a:schemeClr>
                </a:solidFill>
                <a:latin typeface="Avenir LT Std 35 Light" pitchFamily="34" charset="0"/>
                <a:cs typeface="Avenir Light"/>
              </a:rPr>
              <a:t>suivi</a:t>
            </a:r>
            <a:r>
              <a:rPr lang="en-US" sz="3667" dirty="0" smtClean="0">
                <a:solidFill>
                  <a:schemeClr val="bg1">
                    <a:lumMod val="95000"/>
                  </a:schemeClr>
                </a:solidFill>
                <a:latin typeface="Avenir LT Std 35 Light" pitchFamily="34" charset="0"/>
                <a:cs typeface="Avenir Light"/>
              </a:rPr>
              <a:t> de </a:t>
            </a:r>
            <a:r>
              <a:rPr lang="en-US" sz="3667" dirty="0" err="1" smtClean="0">
                <a:solidFill>
                  <a:schemeClr val="bg1">
                    <a:lumMod val="95000"/>
                  </a:schemeClr>
                </a:solidFill>
                <a:latin typeface="Avenir LT Std 35 Light" pitchFamily="34" charset="0"/>
                <a:cs typeface="Avenir Light"/>
              </a:rPr>
              <a:t>personnes</a:t>
            </a:r>
            <a:r>
              <a:rPr lang="en-US" sz="3667" dirty="0" smtClean="0">
                <a:solidFill>
                  <a:schemeClr val="bg1">
                    <a:lumMod val="95000"/>
                  </a:schemeClr>
                </a:solidFill>
                <a:latin typeface="Avenir LT Std 35 Light" pitchFamily="34" charset="0"/>
                <a:cs typeface="Avenir Light"/>
              </a:rPr>
              <a:t> avec </a:t>
            </a:r>
            <a:r>
              <a:rPr lang="en-US" sz="3667" dirty="0" err="1" smtClean="0">
                <a:solidFill>
                  <a:schemeClr val="bg1">
                    <a:lumMod val="95000"/>
                  </a:schemeClr>
                </a:solidFill>
                <a:latin typeface="Avenir LT Std 35 Light" pitchFamily="34" charset="0"/>
                <a:cs typeface="Avenir Light"/>
              </a:rPr>
              <a:t>Trisomie</a:t>
            </a:r>
            <a:r>
              <a:rPr lang="en-US" sz="3667" dirty="0" smtClean="0">
                <a:solidFill>
                  <a:schemeClr val="bg1">
                    <a:lumMod val="95000"/>
                  </a:schemeClr>
                </a:solidFill>
                <a:latin typeface="Avenir LT Std 35 Light" pitchFamily="34" charset="0"/>
                <a:cs typeface="Avenir Light"/>
              </a:rPr>
              <a:t> 21 au </a:t>
            </a:r>
            <a:r>
              <a:rPr lang="en-US" sz="3667" dirty="0" err="1" smtClean="0">
                <a:solidFill>
                  <a:schemeClr val="bg1">
                    <a:lumMod val="95000"/>
                  </a:schemeClr>
                </a:solidFill>
                <a:latin typeface="Avenir LT Std 35 Light" pitchFamily="34" charset="0"/>
                <a:cs typeface="Avenir Light"/>
              </a:rPr>
              <a:t>cours</a:t>
            </a:r>
            <a:r>
              <a:rPr lang="en-US" sz="3667" dirty="0" smtClean="0">
                <a:solidFill>
                  <a:schemeClr val="bg1">
                    <a:lumMod val="95000"/>
                  </a:schemeClr>
                </a:solidFill>
                <a:latin typeface="Avenir LT Std 35 Light" pitchFamily="34" charset="0"/>
                <a:cs typeface="Avenir Light"/>
              </a:rPr>
              <a:t> de la vie </a:t>
            </a:r>
            <a:r>
              <a:rPr lang="en-US" sz="3667" dirty="0" err="1" smtClean="0">
                <a:solidFill>
                  <a:schemeClr val="bg1">
                    <a:lumMod val="95000"/>
                  </a:schemeClr>
                </a:solidFill>
                <a:latin typeface="Avenir LT Std 35 Light" pitchFamily="34" charset="0"/>
                <a:cs typeface="Avenir Light"/>
              </a:rPr>
              <a:t>adulte</a:t>
            </a:r>
            <a:endParaRPr lang="fr-FR" sz="3700" dirty="0">
              <a:solidFill>
                <a:schemeClr val="bg1">
                  <a:lumMod val="95000"/>
                </a:schemeClr>
              </a:solidFill>
              <a:latin typeface="Avenir LT Std 35 Light" pitchFamily="34" charset="0"/>
              <a:cs typeface="Avenir Light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52402" y="4603748"/>
            <a:ext cx="8922305" cy="203131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fr-FR" dirty="0" smtClean="0"/>
              <a:t>Claire </a:t>
            </a:r>
            <a:r>
              <a:rPr lang="fr-FR" dirty="0" err="1" smtClean="0"/>
              <a:t>Juchault</a:t>
            </a:r>
            <a:r>
              <a:rPr lang="fr-FR" dirty="0" smtClean="0"/>
              <a:t> des Jamonières</a:t>
            </a:r>
            <a:r>
              <a:rPr lang="fr-FR" baseline="30000" dirty="0" smtClean="0"/>
              <a:t>1</a:t>
            </a:r>
            <a:r>
              <a:rPr lang="fr-FR" dirty="0" smtClean="0"/>
              <a:t>, </a:t>
            </a:r>
            <a:r>
              <a:rPr lang="fr-FR" dirty="0" err="1" smtClean="0"/>
              <a:t>Yuchen</a:t>
            </a:r>
            <a:r>
              <a:rPr lang="fr-FR" dirty="0" smtClean="0"/>
              <a:t> Gu</a:t>
            </a:r>
            <a:r>
              <a:rPr lang="fr-FR" baseline="30000" dirty="0" smtClean="0"/>
              <a:t>1</a:t>
            </a:r>
            <a:r>
              <a:rPr lang="fr-FR" dirty="0" smtClean="0"/>
              <a:t>, Fabrice Daubigney</a:t>
            </a:r>
            <a:r>
              <a:rPr lang="fr-FR" baseline="30000" dirty="0" smtClean="0"/>
              <a:t>1</a:t>
            </a:r>
            <a:r>
              <a:rPr lang="fr-FR" dirty="0" smtClean="0"/>
              <a:t>, Samantha Stora-Montagne</a:t>
            </a:r>
            <a:r>
              <a:rPr lang="fr-FR" baseline="30000" dirty="0" smtClean="0"/>
              <a:t>2</a:t>
            </a:r>
            <a:r>
              <a:rPr lang="fr-FR" dirty="0" smtClean="0"/>
              <a:t>,</a:t>
            </a:r>
            <a:r>
              <a:rPr lang="fr-FR" baseline="30000" dirty="0" smtClean="0"/>
              <a:t> </a:t>
            </a:r>
            <a:r>
              <a:rPr lang="fr-FR" dirty="0" smtClean="0"/>
              <a:t>Thibault Léger</a:t>
            </a:r>
            <a:r>
              <a:rPr lang="fr-FR" baseline="30000" dirty="0" smtClean="0"/>
              <a:t>3</a:t>
            </a:r>
            <a:r>
              <a:rPr lang="fr-FR" dirty="0" smtClean="0"/>
              <a:t>, Sandrine Middendorp</a:t>
            </a:r>
            <a:r>
              <a:rPr lang="fr-FR" baseline="30000" dirty="0" smtClean="0"/>
              <a:t>1</a:t>
            </a:r>
            <a:r>
              <a:rPr lang="fr-FR" dirty="0" smtClean="0"/>
              <a:t>, </a:t>
            </a:r>
            <a:r>
              <a:rPr lang="fr-FR" dirty="0" err="1" smtClean="0"/>
              <a:t>Pinar</a:t>
            </a:r>
            <a:r>
              <a:rPr lang="fr-FR" dirty="0" smtClean="0"/>
              <a:t> Coskun</a:t>
            </a:r>
            <a:r>
              <a:rPr lang="fr-FR" baseline="30000" dirty="0" smtClean="0"/>
              <a:t>4</a:t>
            </a:r>
            <a:r>
              <a:rPr lang="fr-FR" dirty="0" smtClean="0"/>
              <a:t>, Ira Lott</a:t>
            </a:r>
            <a:r>
              <a:rPr lang="fr-FR" baseline="30000" dirty="0" smtClean="0"/>
              <a:t>4</a:t>
            </a:r>
            <a:r>
              <a:rPr lang="fr-FR" dirty="0" smtClean="0"/>
              <a:t>, Jorge Busciglio</a:t>
            </a:r>
            <a:r>
              <a:rPr lang="fr-FR" baseline="30000" dirty="0" smtClean="0"/>
              <a:t>4</a:t>
            </a:r>
            <a:r>
              <a:rPr lang="fr-FR" dirty="0" smtClean="0"/>
              <a:t>, Jean-Michel Camadro</a:t>
            </a:r>
            <a:r>
              <a:rPr lang="fr-FR" baseline="30000" dirty="0" smtClean="0"/>
              <a:t>3</a:t>
            </a:r>
            <a:r>
              <a:rPr lang="fr-FR" dirty="0" smtClean="0"/>
              <a:t>, Anne-Sophie Rebillat</a:t>
            </a:r>
            <a:r>
              <a:rPr lang="fr-FR" baseline="30000" dirty="0" smtClean="0"/>
              <a:t>2</a:t>
            </a:r>
            <a:r>
              <a:rPr lang="fr-FR" dirty="0" smtClean="0"/>
              <a:t>, </a:t>
            </a:r>
            <a:r>
              <a:rPr lang="fr-FR" u="sng" dirty="0" smtClean="0"/>
              <a:t>Nathalie Janel</a:t>
            </a:r>
            <a:r>
              <a:rPr lang="fr-FR" u="sng" baseline="30000" dirty="0" smtClean="0"/>
              <a:t>1</a:t>
            </a:r>
            <a:r>
              <a:rPr lang="fr-FR" dirty="0" smtClean="0"/>
              <a:t> </a:t>
            </a:r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Avenir LT Std 45 Book" pitchFamily="34" charset="0"/>
              <a:cs typeface="Avenir Light"/>
            </a:endParaRPr>
          </a:p>
          <a:p>
            <a:endParaRPr lang="fr-FR" dirty="0" smtClean="0">
              <a:solidFill>
                <a:schemeClr val="tx1">
                  <a:lumMod val="65000"/>
                  <a:lumOff val="35000"/>
                </a:schemeClr>
              </a:solidFill>
              <a:latin typeface="Avenir LT Std 45 Book" pitchFamily="34" charset="0"/>
              <a:cs typeface="Avenir Light"/>
            </a:endParaRPr>
          </a:p>
          <a:p>
            <a:r>
              <a:rPr lang="fr-FR" baseline="30000" dirty="0" smtClean="0"/>
              <a:t>1</a:t>
            </a:r>
            <a:r>
              <a:rPr lang="fr-FR" dirty="0" smtClean="0"/>
              <a:t>Université Paris Diderot, Sorbonne Paris Cité, BFA, CNRS UMR 8251, Paris, France;</a:t>
            </a:r>
            <a:r>
              <a:rPr lang="fr-FR" baseline="30000" dirty="0" smtClean="0"/>
              <a:t> 2</a:t>
            </a:r>
            <a:r>
              <a:rPr lang="fr-FR" dirty="0" smtClean="0"/>
              <a:t>Institut Médical </a:t>
            </a:r>
            <a:r>
              <a:rPr lang="fr-FR" dirty="0" err="1" smtClean="0"/>
              <a:t>Jérome</a:t>
            </a:r>
            <a:r>
              <a:rPr lang="fr-FR" dirty="0" smtClean="0"/>
              <a:t> Lejeune, Paris; </a:t>
            </a:r>
            <a:r>
              <a:rPr lang="fr-FR" baseline="30000" dirty="0" smtClean="0"/>
              <a:t>3</a:t>
            </a:r>
            <a:r>
              <a:rPr lang="en-US" dirty="0" err="1" smtClean="0"/>
              <a:t>Université</a:t>
            </a:r>
            <a:r>
              <a:rPr lang="en-US" dirty="0" smtClean="0"/>
              <a:t> Paris Diderot</a:t>
            </a:r>
            <a:r>
              <a:rPr lang="fr-FR" dirty="0" smtClean="0"/>
              <a:t>, Sorbonne Paris Cité, IJM,</a:t>
            </a:r>
            <a:r>
              <a:rPr lang="en-US" dirty="0" smtClean="0"/>
              <a:t> CNRS UMR 7592, Paris, France; </a:t>
            </a:r>
            <a:r>
              <a:rPr lang="fr-FR" baseline="30000" dirty="0" smtClean="0"/>
              <a:t>4</a:t>
            </a:r>
            <a:r>
              <a:rPr lang="fr-FR" dirty="0" smtClean="0"/>
              <a:t>University of </a:t>
            </a:r>
            <a:r>
              <a:rPr lang="fr-FR" dirty="0" err="1" smtClean="0"/>
              <a:t>California</a:t>
            </a:r>
            <a:r>
              <a:rPr lang="fr-FR" dirty="0" smtClean="0"/>
              <a:t> Irvine, USA. 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latin typeface="Avenir LT Std 45 Book" pitchFamily="34" charset="0"/>
              <a:cs typeface="Avenir Light"/>
            </a:endParaRPr>
          </a:p>
        </p:txBody>
      </p:sp>
      <p:pic>
        <p:nvPicPr>
          <p:cNvPr id="4" name="Picture 24"/>
          <p:cNvPicPr/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12607" y="-347515"/>
            <a:ext cx="914400" cy="190500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pic>
        <p:nvPicPr>
          <p:cNvPr id="7" name="Image 6" descr="Capture d’écran 2016-06-24 à 15.29.5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4971" y="414481"/>
            <a:ext cx="1832973" cy="12873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1126" y="1232441"/>
            <a:ext cx="1640811" cy="656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167"/>
          </a:xfrm>
          <a:solidFill>
            <a:srgbClr val="376092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Souris: corrélations plasma/cerveau</a:t>
            </a:r>
            <a:endParaRPr lang="fr-FR" sz="3600" dirty="0">
              <a:solidFill>
                <a:srgbClr val="F2F2F2"/>
              </a:solidFill>
              <a:latin typeface="Avenir LT Std 35 Light" pitchFamily="34" charset="0"/>
              <a:cs typeface="Avenir Light"/>
            </a:endParaRPr>
          </a:p>
        </p:txBody>
      </p:sp>
      <p:sp>
        <p:nvSpPr>
          <p:cNvPr id="304" name="Espace réservé du contenu 2"/>
          <p:cNvSpPr>
            <a:spLocks noGrp="1"/>
          </p:cNvSpPr>
          <p:nvPr>
            <p:ph idx="1"/>
          </p:nvPr>
        </p:nvSpPr>
        <p:spPr>
          <a:xfrm>
            <a:off x="472508" y="5520750"/>
            <a:ext cx="8348225" cy="928027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venir LT Std 45 Book" pitchFamily="34" charset="0"/>
                <a:cs typeface="Avenir Light"/>
              </a:rPr>
              <a:t>Quantification des marqueurs dans le cerveau et le plasma: corrélation?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fr-F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venir LT Std 45 Book" pitchFamily="34" charset="0"/>
                <a:cs typeface="Avenir Light"/>
              </a:rPr>
              <a:t>Etude des mécanismes sous-jacents: reflet du processus pathologique?</a:t>
            </a:r>
          </a:p>
          <a:p>
            <a:pPr marL="0" indent="0">
              <a:buNone/>
            </a:pP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venir LT Std 45 Book" pitchFamily="34" charset="0"/>
              <a:cs typeface="Avenir Light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venir LT Std 45 Book" pitchFamily="34" charset="0"/>
              <a:cs typeface="Avenir Light"/>
            </a:endParaRPr>
          </a:p>
          <a:p>
            <a:pPr marL="0" indent="0">
              <a:buNone/>
            </a:pP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venir LT Std 45 Book" pitchFamily="34" charset="0"/>
              <a:cs typeface="Avenir Light"/>
            </a:endParaRPr>
          </a:p>
          <a:p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venir LT Std 45 Book" pitchFamily="34" charset="0"/>
              <a:cs typeface="Avenir Light"/>
            </a:endParaRPr>
          </a:p>
          <a:p>
            <a:endParaRPr lang="fr-F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venir LT Std 45 Book" pitchFamily="34" charset="0"/>
              <a:cs typeface="Avenir Light"/>
            </a:endParaRPr>
          </a:p>
          <a:p>
            <a:endParaRPr lang="fr-FR" sz="2000" dirty="0">
              <a:solidFill>
                <a:schemeClr val="tx1">
                  <a:lumMod val="95000"/>
                  <a:lumOff val="5000"/>
                </a:schemeClr>
              </a:solidFill>
              <a:latin typeface="Avenir LT Std 45 Book" pitchFamily="34" charset="0"/>
              <a:cs typeface="Avenir Light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lum contrast="4000"/>
          </a:blip>
          <a:srcRect b="3281"/>
          <a:stretch>
            <a:fillRect/>
          </a:stretch>
        </p:blipFill>
        <p:spPr bwMode="auto">
          <a:xfrm>
            <a:off x="63500" y="852472"/>
            <a:ext cx="5356900" cy="470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17629" y="744006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cortex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2100" y="2971800"/>
            <a:ext cx="85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plasma</a:t>
            </a:r>
            <a:endParaRPr lang="fr-FR" dirty="0"/>
          </a:p>
        </p:txBody>
      </p:sp>
      <p:grpSp>
        <p:nvGrpSpPr>
          <p:cNvPr id="8" name="Grouper 12"/>
          <p:cNvGrpSpPr/>
          <p:nvPr/>
        </p:nvGrpSpPr>
        <p:grpSpPr>
          <a:xfrm>
            <a:off x="5536306" y="1216090"/>
            <a:ext cx="3777023" cy="4302868"/>
            <a:chOff x="351370" y="287631"/>
            <a:chExt cx="5265092" cy="5947463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3"/>
            <a:srcRect t="9863" r="74526"/>
            <a:stretch>
              <a:fillRect/>
            </a:stretch>
          </p:blipFill>
          <p:spPr>
            <a:xfrm>
              <a:off x="351370" y="732703"/>
              <a:ext cx="2188632" cy="5429250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/>
            <a:srcRect l="45480" t="14297" r="49938"/>
            <a:stretch>
              <a:fillRect/>
            </a:stretch>
          </p:blipFill>
          <p:spPr>
            <a:xfrm>
              <a:off x="3020424" y="1091827"/>
              <a:ext cx="393699" cy="5143267"/>
            </a:xfrm>
            <a:prstGeom prst="rect">
              <a:avLst/>
            </a:prstGeom>
          </p:spPr>
        </p:pic>
        <p:grpSp>
          <p:nvGrpSpPr>
            <p:cNvPr id="12" name="Grouper 10"/>
            <p:cNvGrpSpPr/>
            <p:nvPr/>
          </p:nvGrpSpPr>
          <p:grpSpPr>
            <a:xfrm>
              <a:off x="3452480" y="3996406"/>
              <a:ext cx="2163982" cy="1096743"/>
              <a:chOff x="3082066" y="4056581"/>
              <a:chExt cx="2163982" cy="1096743"/>
            </a:xfrm>
          </p:grpSpPr>
          <p:sp>
            <p:nvSpPr>
              <p:cNvPr id="16" name="ZoneTexte 8"/>
              <p:cNvSpPr txBox="1"/>
              <p:nvPr/>
            </p:nvSpPr>
            <p:spPr>
              <a:xfrm>
                <a:off x="3082066" y="4056581"/>
                <a:ext cx="2163982" cy="7657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500" dirty="0" smtClean="0">
                    <a:solidFill>
                      <a:srgbClr val="000000"/>
                    </a:solidFill>
                  </a:rPr>
                  <a:t>Souris</a:t>
                </a:r>
              </a:p>
              <a:p>
                <a:pPr algn="ctr"/>
                <a:r>
                  <a:rPr lang="fr-FR" sz="1500" dirty="0" smtClean="0">
                    <a:solidFill>
                      <a:srgbClr val="000000"/>
                    </a:solidFill>
                  </a:rPr>
                  <a:t>mBACtgDyrk1A</a:t>
                </a:r>
              </a:p>
            </p:txBody>
          </p:sp>
          <p:pic>
            <p:nvPicPr>
              <p:cNvPr id="15" name="Image 14"/>
              <p:cNvPicPr>
                <a:picLocks noChangeAspect="1"/>
              </p:cNvPicPr>
              <p:nvPr/>
            </p:nvPicPr>
            <p:blipFill>
              <a:blip r:embed="rId3"/>
              <a:srcRect l="45800" t="76702" r="49051" b="19688"/>
              <a:stretch>
                <a:fillRect/>
              </a:stretch>
            </p:blipFill>
            <p:spPr>
              <a:xfrm flipV="1">
                <a:off x="3541365" y="4998324"/>
                <a:ext cx="442386" cy="63193"/>
              </a:xfrm>
              <a:prstGeom prst="rect">
                <a:avLst/>
              </a:prstGeom>
            </p:spPr>
          </p:pic>
          <p:sp>
            <p:nvSpPr>
              <p:cNvPr id="18" name="ZoneTexte 17"/>
              <p:cNvSpPr txBox="1"/>
              <p:nvPr/>
            </p:nvSpPr>
            <p:spPr>
              <a:xfrm>
                <a:off x="3930645" y="4749183"/>
                <a:ext cx="1026586" cy="404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300" i="1" dirty="0" smtClean="0"/>
                  <a:t>DYRK1A</a:t>
                </a:r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148427" y="1259417"/>
              <a:ext cx="984240" cy="4646083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0"/>
            <p:cNvSpPr txBox="1"/>
            <p:nvPr/>
          </p:nvSpPr>
          <p:spPr>
            <a:xfrm>
              <a:off x="2737421" y="287631"/>
              <a:ext cx="1253063" cy="765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500" dirty="0" smtClean="0">
                  <a:solidFill>
                    <a:srgbClr val="000000"/>
                  </a:solidFill>
                </a:rPr>
                <a:t>Souris</a:t>
              </a:r>
            </a:p>
            <a:p>
              <a:pPr algn="ctr"/>
              <a:r>
                <a:rPr lang="fr-FR" sz="1500" dirty="0" smtClean="0">
                  <a:solidFill>
                    <a:srgbClr val="000000"/>
                  </a:solidFill>
                </a:rPr>
                <a:t>Ts1Yey</a:t>
              </a: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6035822" y="1195372"/>
            <a:ext cx="1339170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500" dirty="0" smtClean="0"/>
              <a:t>souris: régions synthéniques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167"/>
          </a:xfrm>
          <a:solidFill>
            <a:srgbClr val="376092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Identification de biomarqueurs</a:t>
            </a:r>
            <a:endParaRPr lang="fr-FR" sz="3600" dirty="0">
              <a:solidFill>
                <a:srgbClr val="F2F2F2"/>
              </a:solidFill>
              <a:latin typeface="Avenir LT Std 35 Light" pitchFamily="34" charset="0"/>
              <a:cs typeface="Avenir Light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24417" y="1259417"/>
            <a:ext cx="7956553" cy="3905250"/>
          </a:xfrm>
        </p:spPr>
        <p:txBody>
          <a:bodyPr>
            <a:normAutofit/>
          </a:bodyPr>
          <a:lstStyle/>
          <a:p>
            <a:pPr>
              <a:buClr>
                <a:srgbClr val="396397"/>
              </a:buClr>
              <a:buFont typeface="Wingdings" charset="2"/>
              <a:buChar char="Ø"/>
            </a:pPr>
            <a:r>
              <a:rPr lang="fr-FR" sz="2100" dirty="0" smtClean="0">
                <a:solidFill>
                  <a:srgbClr val="2F527D"/>
                </a:solidFill>
                <a:latin typeface="Avenir LT Std 45 Book" pitchFamily="34" charset="0"/>
                <a:cs typeface="Avenir Light"/>
              </a:rPr>
              <a:t>Identification des interactants de DYRK1A</a:t>
            </a:r>
          </a:p>
          <a:p>
            <a:pPr lvl="2">
              <a:buNone/>
            </a:pPr>
            <a:endParaRPr lang="fr-FR" sz="2100" dirty="0" smtClean="0">
              <a:latin typeface="Avenir LT Std 45 Book" pitchFamily="34" charset="0"/>
              <a:cs typeface="Avenir Light"/>
            </a:endParaRPr>
          </a:p>
          <a:p>
            <a:pPr>
              <a:buClr>
                <a:srgbClr val="406CA2"/>
              </a:buClr>
              <a:buFont typeface="Wingdings" charset="2"/>
              <a:buChar char="Ø"/>
            </a:pPr>
            <a:r>
              <a:rPr lang="fr-FR" sz="2100" dirty="0" smtClean="0">
                <a:solidFill>
                  <a:srgbClr val="2F527D"/>
                </a:solidFill>
                <a:latin typeface="Avenir LT Std 45 Book" pitchFamily="34" charset="0"/>
                <a:cs typeface="Avenir Light"/>
              </a:rPr>
              <a:t>Mesure de la quantité de ces protéines</a:t>
            </a:r>
          </a:p>
          <a:p>
            <a:pPr lvl="2">
              <a:buNone/>
            </a:pPr>
            <a:r>
              <a:rPr lang="fr-FR" sz="2000" dirty="0" smtClean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Variation entre les différents génotypes? </a:t>
            </a:r>
          </a:p>
          <a:p>
            <a:pPr>
              <a:buNone/>
            </a:pPr>
            <a:endParaRPr lang="fr-FR" sz="2100" dirty="0" smtClean="0">
              <a:latin typeface="Avenir LT Std 45 Book" pitchFamily="34" charset="0"/>
              <a:cs typeface="Avenir Light"/>
            </a:endParaRPr>
          </a:p>
          <a:p>
            <a:pPr>
              <a:buClr>
                <a:srgbClr val="406CA2"/>
              </a:buClr>
              <a:buFont typeface="Wingdings" charset="2"/>
              <a:buChar char="Ø"/>
            </a:pPr>
            <a:r>
              <a:rPr lang="fr-FR" sz="2100" dirty="0" smtClean="0">
                <a:solidFill>
                  <a:srgbClr val="2F527D"/>
                </a:solidFill>
                <a:latin typeface="Avenir LT Std 45 Book" pitchFamily="34" charset="0"/>
                <a:cs typeface="Avenir Light"/>
              </a:rPr>
              <a:t>Evaluation de leur présence dans le plasma</a:t>
            </a:r>
          </a:p>
          <a:p>
            <a:pPr lvl="2">
              <a:buNone/>
            </a:pPr>
            <a:r>
              <a:rPr lang="fr-FR" sz="2000" dirty="0" smtClean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Confirmer les variations de quantité</a:t>
            </a:r>
          </a:p>
          <a:p>
            <a:pPr>
              <a:buClr>
                <a:srgbClr val="406CA2"/>
              </a:buClr>
              <a:buNone/>
            </a:pPr>
            <a:r>
              <a:rPr lang="fr-FR" sz="2100" dirty="0" smtClean="0">
                <a:solidFill>
                  <a:srgbClr val="254061"/>
                </a:solidFill>
                <a:latin typeface="Avenir LT Std 45 Book" pitchFamily="34" charset="0"/>
                <a:cs typeface="Avenir Light"/>
              </a:rPr>
              <a:t> </a:t>
            </a:r>
          </a:p>
          <a:p>
            <a:pPr>
              <a:buNone/>
            </a:pPr>
            <a:r>
              <a:rPr lang="fr-FR" sz="2200" dirty="0" smtClean="0">
                <a:latin typeface="Avenir LT Std 45 Book" pitchFamily="34" charset="0"/>
                <a:cs typeface="Avenir Light"/>
              </a:rPr>
              <a:t> </a:t>
            </a: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>
              <a:latin typeface="Avenir LT Std 45 Book" pitchFamily="34" charset="0"/>
              <a:cs typeface="Avenir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03"/>
            <a:ext cx="8229600" cy="4525963"/>
          </a:xfrm>
        </p:spPr>
        <p:txBody>
          <a:bodyPr/>
          <a:lstStyle/>
          <a:p>
            <a:endParaRPr lang="fr-FR"/>
          </a:p>
        </p:txBody>
      </p:sp>
      <p:pic>
        <p:nvPicPr>
          <p:cNvPr id="5" name="Imag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1449389"/>
            <a:ext cx="7775575" cy="479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941177" y="5373688"/>
            <a:ext cx="212124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dirty="0" err="1"/>
              <a:t>Intracellular</a:t>
            </a:r>
            <a:r>
              <a:rPr lang="fr-FR" dirty="0"/>
              <a:t> </a:t>
            </a:r>
            <a:r>
              <a:rPr lang="fr-FR" dirty="0" err="1"/>
              <a:t>preys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321300" y="6310313"/>
            <a:ext cx="20494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dirty="0" err="1"/>
              <a:t>extracellular</a:t>
            </a:r>
            <a:r>
              <a:rPr lang="fr-FR" dirty="0"/>
              <a:t> </a:t>
            </a:r>
            <a:r>
              <a:rPr lang="fr-FR" dirty="0" err="1"/>
              <a:t>preys</a:t>
            </a:r>
            <a:endParaRPr lang="fr-FR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1030288" y="1360488"/>
            <a:ext cx="6713440" cy="47076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167"/>
          </a:xfrm>
          <a:solidFill>
            <a:srgbClr val="376092"/>
          </a:solidFill>
        </p:spPr>
        <p:txBody>
          <a:bodyPr>
            <a:normAutofit/>
          </a:bodyPr>
          <a:lstStyle/>
          <a:p>
            <a:r>
              <a:rPr lang="fr-FR" sz="3600" dirty="0" err="1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Interactants</a:t>
            </a:r>
            <a:r>
              <a:rPr lang="fr-FR" sz="3600" dirty="0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 par étude double hybride</a:t>
            </a:r>
            <a:endParaRPr lang="fr-FR" sz="3600" dirty="0">
              <a:solidFill>
                <a:srgbClr val="F2F2F2"/>
              </a:solidFill>
              <a:latin typeface="Avenir LT Std 35 Light" pitchFamily="34" charset="0"/>
              <a:cs typeface="Avenir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167"/>
          </a:xfrm>
          <a:solidFill>
            <a:srgbClr val="376092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Identification d’interactants</a:t>
            </a:r>
            <a:endParaRPr lang="fr-FR" sz="3600" dirty="0">
              <a:solidFill>
                <a:srgbClr val="F2F2F2"/>
              </a:solidFill>
              <a:latin typeface="Avenir LT Std 35 Light" pitchFamily="34" charset="0"/>
              <a:cs typeface="Avenir Light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" y="1090078"/>
            <a:ext cx="9144000" cy="2559402"/>
          </a:xfrm>
        </p:spPr>
        <p:txBody>
          <a:bodyPr>
            <a:noAutofit/>
          </a:bodyPr>
          <a:lstStyle/>
          <a:p>
            <a:pPr marL="360326" lvl="2" indent="-180956">
              <a:buNone/>
            </a:pPr>
            <a:r>
              <a:rPr lang="fr-FR" sz="1900" dirty="0" err="1" smtClean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Immuno-précipitation</a:t>
            </a:r>
            <a:r>
              <a:rPr lang="fr-FR" sz="1900" dirty="0" smtClean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 avec DYRK1A</a:t>
            </a:r>
          </a:p>
          <a:p>
            <a:pPr marL="360326" lvl="2" indent="-180956">
              <a:buNone/>
            </a:pPr>
            <a:r>
              <a:rPr lang="fr-FR" sz="1900" dirty="0" smtClean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Spectrométrie de masse</a:t>
            </a:r>
          </a:p>
          <a:p>
            <a:pPr marL="625410" lvl="2" indent="-625410">
              <a:buNone/>
            </a:pPr>
            <a:r>
              <a:rPr lang="fr-FR" sz="1900" dirty="0" smtClean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		6 lignées cellulaires de patients (témoins + T21)</a:t>
            </a:r>
          </a:p>
          <a:p>
            <a:pPr marL="360326" lvl="2" indent="-180956">
              <a:buNone/>
            </a:pPr>
            <a:endParaRPr lang="fr-FR" sz="1900" dirty="0" smtClean="0">
              <a:solidFill>
                <a:prstClr val="black"/>
              </a:solidFill>
              <a:latin typeface="Avenir LT Std 45 Book" pitchFamily="34" charset="0"/>
              <a:cs typeface="Avenir Light"/>
            </a:endParaRPr>
          </a:p>
          <a:p>
            <a:pPr marL="623824" lvl="2" indent="0">
              <a:buFont typeface="Wingdings" charset="2"/>
              <a:buChar char="Ø"/>
            </a:pPr>
            <a:r>
              <a:rPr lang="fr-FR" sz="1900" dirty="0" smtClean="0">
                <a:solidFill>
                  <a:schemeClr val="accent1">
                    <a:lumMod val="50000"/>
                  </a:schemeClr>
                </a:solidFill>
                <a:latin typeface="Avenir LT Std 45 Book" pitchFamily="34" charset="0"/>
                <a:cs typeface="Avenir Light"/>
              </a:rPr>
              <a:t> 15 interactants potentiels (dont trois identifiés comme potentiels </a:t>
            </a:r>
            <a:r>
              <a:rPr lang="fr-FR" sz="1900" dirty="0" err="1" smtClean="0">
                <a:solidFill>
                  <a:schemeClr val="accent1">
                    <a:lumMod val="50000"/>
                  </a:schemeClr>
                </a:solidFill>
                <a:latin typeface="Avenir LT Std 45 Book" pitchFamily="34" charset="0"/>
                <a:cs typeface="Avenir Light"/>
              </a:rPr>
              <a:t>biomarqueurs</a:t>
            </a:r>
            <a:r>
              <a:rPr lang="fr-FR" sz="1900" dirty="0" smtClean="0">
                <a:solidFill>
                  <a:schemeClr val="accent1">
                    <a:lumMod val="50000"/>
                  </a:schemeClr>
                </a:solidFill>
                <a:latin typeface="Avenir LT Std 45 Book" pitchFamily="34" charset="0"/>
                <a:cs typeface="Avenir Light"/>
              </a:rPr>
              <a:t> de la MA)</a:t>
            </a:r>
          </a:p>
          <a:p>
            <a:pPr marL="623824" lvl="2" indent="0">
              <a:buFont typeface="Wingdings" charset="2"/>
              <a:buChar char="Ø"/>
            </a:pPr>
            <a:endParaRPr lang="fr-FR" sz="1900" dirty="0" smtClean="0">
              <a:solidFill>
                <a:prstClr val="black"/>
              </a:solidFill>
              <a:latin typeface="Avenir LT Std 45 Book" pitchFamily="34" charset="0"/>
              <a:cs typeface="Avenir Light"/>
            </a:endParaRPr>
          </a:p>
          <a:p>
            <a:pPr marL="360326" lvl="2" indent="-180956">
              <a:buNone/>
            </a:pPr>
            <a:r>
              <a:rPr lang="fr-FR" sz="1900" dirty="0" err="1" smtClean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Immuno-précipitations</a:t>
            </a:r>
            <a:r>
              <a:rPr lang="fr-FR" sz="1900" dirty="0" smtClean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 avec DYRK1A pour confirmer ces interactions </a:t>
            </a:r>
            <a:endParaRPr lang="fr-FR" sz="19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19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1900" dirty="0" smtClean="0">
              <a:latin typeface="Avenir LT Std 45 Book" pitchFamily="34" charset="0"/>
              <a:cs typeface="Avenir Light"/>
            </a:endParaRPr>
          </a:p>
          <a:p>
            <a:endParaRPr lang="fr-FR" sz="1900" dirty="0" smtClean="0">
              <a:latin typeface="Avenir LT Std 45 Book" pitchFamily="34" charset="0"/>
              <a:cs typeface="Avenir Light"/>
            </a:endParaRPr>
          </a:p>
          <a:p>
            <a:endParaRPr lang="fr-FR" sz="19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1900" dirty="0">
              <a:latin typeface="Avenir LT Std 45 Book" pitchFamily="34" charset="0"/>
              <a:cs typeface="Avenir Light"/>
            </a:endParaRPr>
          </a:p>
        </p:txBody>
      </p:sp>
      <p:grpSp>
        <p:nvGrpSpPr>
          <p:cNvPr id="6" name="Grouper 3"/>
          <p:cNvGrpSpPr/>
          <p:nvPr/>
        </p:nvGrpSpPr>
        <p:grpSpPr>
          <a:xfrm>
            <a:off x="2226726" y="3934131"/>
            <a:ext cx="4254500" cy="2313455"/>
            <a:chOff x="2809952" y="1039230"/>
            <a:chExt cx="5197212" cy="296855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42808" b="34720"/>
            <a:stretch>
              <a:fillRect/>
            </a:stretch>
          </p:blipFill>
          <p:spPr bwMode="auto">
            <a:xfrm>
              <a:off x="3940982" y="2490189"/>
              <a:ext cx="2105025" cy="1517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41369" b="31629"/>
            <a:stretch>
              <a:fillRect/>
            </a:stretch>
          </p:blipFill>
          <p:spPr bwMode="auto">
            <a:xfrm flipH="1">
              <a:off x="6053230" y="2490188"/>
              <a:ext cx="1927164" cy="151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ZoneTexte 8"/>
            <p:cNvSpPr txBox="1"/>
            <p:nvPr/>
          </p:nvSpPr>
          <p:spPr>
            <a:xfrm flipH="1">
              <a:off x="6080002" y="1039230"/>
              <a:ext cx="1927162" cy="414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dirty="0" smtClean="0"/>
                <a:t>2N    Input    T21</a:t>
              </a:r>
              <a:endParaRPr lang="fr-FR" sz="1500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930658" y="1052810"/>
              <a:ext cx="2149344" cy="414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dirty="0" smtClean="0"/>
                <a:t>WT    Input   TS1Yey</a:t>
              </a:r>
              <a:endParaRPr lang="fr-FR" sz="1500" dirty="0"/>
            </a:p>
          </p:txBody>
        </p:sp>
        <p:sp>
          <p:nvSpPr>
            <p:cNvPr id="11" name="Flèche vers la droite 10"/>
            <p:cNvSpPr/>
            <p:nvPr/>
          </p:nvSpPr>
          <p:spPr>
            <a:xfrm>
              <a:off x="3797051" y="3377154"/>
              <a:ext cx="133607" cy="134217"/>
            </a:xfrm>
            <a:prstGeom prst="rightArrow">
              <a:avLst>
                <a:gd name="adj1" fmla="val 55044"/>
                <a:gd name="adj2" fmla="val 138629"/>
              </a:avLst>
            </a:prstGeom>
            <a:solidFill>
              <a:srgbClr val="0D0D0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3129713" y="2956196"/>
              <a:ext cx="881961" cy="414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500" dirty="0" err="1" smtClean="0"/>
                <a:t>IgG</a:t>
              </a:r>
              <a:r>
                <a:rPr lang="fr-FR" sz="1500" dirty="0" smtClean="0"/>
                <a:t>  –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2809952" y="3264762"/>
              <a:ext cx="1120706" cy="414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dirty="0" smtClean="0"/>
                <a:t>FAM53C</a:t>
              </a:r>
              <a:endParaRPr lang="fr-FR" sz="1500" dirty="0"/>
            </a:p>
          </p:txBody>
        </p:sp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 t="28686" b="57529"/>
            <a:stretch>
              <a:fillRect/>
            </a:stretch>
          </p:blipFill>
          <p:spPr bwMode="auto">
            <a:xfrm flipH="1">
              <a:off x="6076879" y="1422142"/>
              <a:ext cx="1927164" cy="932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t="31764" b="54353"/>
            <a:stretch>
              <a:fillRect/>
            </a:stretch>
          </p:blipFill>
          <p:spPr bwMode="auto">
            <a:xfrm>
              <a:off x="3940982" y="1422142"/>
              <a:ext cx="2123818" cy="944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ZoneTexte 15"/>
            <p:cNvSpPr txBox="1"/>
            <p:nvPr/>
          </p:nvSpPr>
          <p:spPr>
            <a:xfrm>
              <a:off x="2840927" y="1656256"/>
              <a:ext cx="987099" cy="414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500" dirty="0" smtClean="0"/>
                <a:t>DYRK1A</a:t>
              </a:r>
              <a:endParaRPr lang="fr-FR" sz="15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167"/>
          </a:xfrm>
          <a:solidFill>
            <a:srgbClr val="376092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Substrats potentiels de DYRK1A</a:t>
            </a:r>
            <a:endParaRPr lang="fr-FR" sz="3600" dirty="0">
              <a:solidFill>
                <a:srgbClr val="F2F2F2"/>
              </a:solidFill>
              <a:latin typeface="Avenir LT Std 35 Light" pitchFamily="34" charset="0"/>
              <a:cs typeface="Avenir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7554" y="1166343"/>
            <a:ext cx="7519279" cy="40011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marL="360326" lvl="2" indent="-180956"/>
            <a:r>
              <a:rPr lang="fr-FR" sz="2000" dirty="0" smtClean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Alignement local de séquences primaires</a:t>
            </a:r>
          </a:p>
        </p:txBody>
      </p:sp>
      <p:grpSp>
        <p:nvGrpSpPr>
          <p:cNvPr id="6" name="Grouper 5"/>
          <p:cNvGrpSpPr/>
          <p:nvPr/>
        </p:nvGrpSpPr>
        <p:grpSpPr>
          <a:xfrm>
            <a:off x="397932" y="2182006"/>
            <a:ext cx="8510920" cy="3692949"/>
            <a:chOff x="397932" y="2182006"/>
            <a:chExt cx="8510920" cy="3692949"/>
          </a:xfrm>
        </p:grpSpPr>
        <p:grpSp>
          <p:nvGrpSpPr>
            <p:cNvPr id="7" name="Grouper 6"/>
            <p:cNvGrpSpPr/>
            <p:nvPr/>
          </p:nvGrpSpPr>
          <p:grpSpPr>
            <a:xfrm>
              <a:off x="587554" y="2182006"/>
              <a:ext cx="8321298" cy="3615249"/>
              <a:chOff x="661377" y="1115359"/>
              <a:chExt cx="8321298" cy="3615249"/>
            </a:xfrm>
          </p:grpSpPr>
          <p:grpSp>
            <p:nvGrpSpPr>
              <p:cNvPr id="9" name="Grouper 29"/>
              <p:cNvGrpSpPr/>
              <p:nvPr/>
            </p:nvGrpSpPr>
            <p:grpSpPr>
              <a:xfrm>
                <a:off x="661377" y="1115359"/>
                <a:ext cx="8321298" cy="3615249"/>
                <a:chOff x="735200" y="1098538"/>
                <a:chExt cx="8321298" cy="3615249"/>
              </a:xfrm>
            </p:grpSpPr>
            <p:pic>
              <p:nvPicPr>
                <p:cNvPr id="13" name="Image 12" descr="Capture d’écran 2016-05-23 à 14.51.01.png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35200" y="1098538"/>
                  <a:ext cx="3342018" cy="1868713"/>
                </a:xfrm>
                <a:prstGeom prst="rect">
                  <a:avLst/>
                </a:prstGeom>
              </p:spPr>
            </p:pic>
            <p:grpSp>
              <p:nvGrpSpPr>
                <p:cNvPr id="14" name="Grouper 22"/>
                <p:cNvGrpSpPr/>
                <p:nvPr/>
              </p:nvGrpSpPr>
              <p:grpSpPr>
                <a:xfrm>
                  <a:off x="4784309" y="3654115"/>
                  <a:ext cx="4198366" cy="1059672"/>
                  <a:chOff x="5001134" y="3654115"/>
                  <a:chExt cx="4198366" cy="1059672"/>
                </a:xfrm>
              </p:grpSpPr>
              <p:pic>
                <p:nvPicPr>
                  <p:cNvPr id="21" name="Image 20" descr="PRMT1.png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001134" y="3685087"/>
                    <a:ext cx="2832100" cy="1028700"/>
                  </a:xfrm>
                  <a:prstGeom prst="rect">
                    <a:avLst/>
                  </a:prstGeom>
                </p:spPr>
              </p:pic>
              <p:sp>
                <p:nvSpPr>
                  <p:cNvPr id="22" name="ZoneTexte 21"/>
                  <p:cNvSpPr txBox="1"/>
                  <p:nvPr/>
                </p:nvSpPr>
                <p:spPr>
                  <a:xfrm>
                    <a:off x="8063760" y="3654115"/>
                    <a:ext cx="1135740" cy="5539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500" dirty="0" smtClean="0">
                        <a:latin typeface="Times"/>
                        <a:cs typeface="Times"/>
                      </a:rPr>
                      <a:t>Ser857</a:t>
                    </a:r>
                  </a:p>
                  <a:p>
                    <a:r>
                      <a:rPr lang="fr-FR" sz="1500" dirty="0" smtClean="0">
                        <a:latin typeface="Times"/>
                        <a:cs typeface="Times"/>
                      </a:rPr>
                      <a:t>Ser297</a:t>
                    </a:r>
                    <a:endParaRPr lang="fr-FR" sz="1500" dirty="0">
                      <a:latin typeface="Times"/>
                      <a:cs typeface="Times"/>
                    </a:endParaRPr>
                  </a:p>
                </p:txBody>
              </p:sp>
            </p:grpSp>
            <p:grpSp>
              <p:nvGrpSpPr>
                <p:cNvPr id="15" name="Grouper 23"/>
                <p:cNvGrpSpPr/>
                <p:nvPr/>
              </p:nvGrpSpPr>
              <p:grpSpPr>
                <a:xfrm>
                  <a:off x="4673879" y="1752448"/>
                  <a:ext cx="4382619" cy="952500"/>
                  <a:chOff x="4917656" y="1511306"/>
                  <a:chExt cx="4382619" cy="952500"/>
                </a:xfrm>
              </p:grpSpPr>
              <p:grpSp>
                <p:nvGrpSpPr>
                  <p:cNvPr id="17" name="Grouper 8"/>
                  <p:cNvGrpSpPr/>
                  <p:nvPr/>
                </p:nvGrpSpPr>
                <p:grpSpPr>
                  <a:xfrm>
                    <a:off x="4917656" y="1511306"/>
                    <a:ext cx="3115129" cy="952500"/>
                    <a:chOff x="427038" y="2770403"/>
                    <a:chExt cx="3115129" cy="952500"/>
                  </a:xfrm>
                </p:grpSpPr>
                <p:pic>
                  <p:nvPicPr>
                    <p:cNvPr id="19" name="Image 18" descr="ACADM.png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rcRect r="74328"/>
                    <a:stretch>
                      <a:fillRect/>
                    </a:stretch>
                  </p:blipFill>
                  <p:spPr>
                    <a:xfrm>
                      <a:off x="427038" y="2770403"/>
                      <a:ext cx="1741033" cy="95250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Image 7" descr="ACADM.png"/>
                    <p:cNvPicPr>
                      <a:picLocks noChangeAspect="1"/>
                    </p:cNvPicPr>
                    <p:nvPr/>
                  </p:nvPicPr>
                  <p:blipFill>
                    <a:blip r:embed="rId4"/>
                    <a:srcRect l="79738"/>
                    <a:stretch>
                      <a:fillRect/>
                    </a:stretch>
                  </p:blipFill>
                  <p:spPr>
                    <a:xfrm>
                      <a:off x="2168071" y="2770403"/>
                      <a:ext cx="1374096" cy="952500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8" name="ZoneTexte 17"/>
                  <p:cNvSpPr txBox="1"/>
                  <p:nvPr/>
                </p:nvSpPr>
                <p:spPr>
                  <a:xfrm>
                    <a:off x="8164535" y="1511306"/>
                    <a:ext cx="1135740" cy="5539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fr-FR" sz="1500" dirty="0" smtClean="0">
                        <a:latin typeface="Times"/>
                        <a:cs typeface="Times"/>
                      </a:rPr>
                      <a:t>Ser297</a:t>
                    </a:r>
                  </a:p>
                  <a:p>
                    <a:r>
                      <a:rPr lang="fr-FR" sz="1500" dirty="0" smtClean="0">
                        <a:latin typeface="Times"/>
                        <a:cs typeface="Times"/>
                      </a:rPr>
                      <a:t>Ser171</a:t>
                    </a:r>
                  </a:p>
                </p:txBody>
              </p:sp>
            </p:grpSp>
            <p:sp>
              <p:nvSpPr>
                <p:cNvPr id="16" name="ZoneTexte 15"/>
                <p:cNvSpPr txBox="1"/>
                <p:nvPr/>
              </p:nvSpPr>
              <p:spPr>
                <a:xfrm>
                  <a:off x="3731839" y="3687005"/>
                  <a:ext cx="942040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500" dirty="0" smtClean="0">
                      <a:latin typeface="Times"/>
                      <a:cs typeface="Times"/>
                    </a:rPr>
                    <a:t>Thr434</a:t>
                  </a:r>
                </a:p>
                <a:p>
                  <a:r>
                    <a:rPr lang="fr-FR" sz="1500" dirty="0" smtClean="0">
                      <a:latin typeface="Times"/>
                      <a:cs typeface="Times"/>
                    </a:rPr>
                    <a:t>Thr1023</a:t>
                  </a:r>
                </a:p>
                <a:p>
                  <a:endParaRPr lang="fr-FR" sz="1500" dirty="0">
                    <a:latin typeface="Times"/>
                    <a:cs typeface="Times"/>
                  </a:endParaRPr>
                </a:p>
              </p:txBody>
            </p:sp>
          </p:grpSp>
          <p:cxnSp>
            <p:nvCxnSpPr>
              <p:cNvPr id="10" name="Connecteur droit avec flèche 9"/>
              <p:cNvCxnSpPr/>
              <p:nvPr/>
            </p:nvCxnSpPr>
            <p:spPr>
              <a:xfrm rot="5400000">
                <a:off x="6877367" y="3458199"/>
                <a:ext cx="57816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/>
              <p:nvPr/>
            </p:nvCxnSpPr>
            <p:spPr>
              <a:xfrm rot="5400000">
                <a:off x="6896429" y="1538955"/>
                <a:ext cx="57816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/>
              <p:nvPr/>
            </p:nvCxnSpPr>
            <p:spPr>
              <a:xfrm rot="5400000">
                <a:off x="2489072" y="3465359"/>
                <a:ext cx="578168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8" name="Image 7" descr="DDB1.png"/>
            <p:cNvPicPr>
              <a:picLocks noChangeAspect="1"/>
            </p:cNvPicPr>
            <p:nvPr/>
          </p:nvPicPr>
          <p:blipFill>
            <a:blip r:embed="rId5">
              <a:lum contrast="26000"/>
            </a:blip>
            <a:srcRect t="5769" r="11440"/>
            <a:stretch>
              <a:fillRect/>
            </a:stretch>
          </p:blipFill>
          <p:spPr>
            <a:xfrm>
              <a:off x="397932" y="4814724"/>
              <a:ext cx="3165095" cy="1060231"/>
            </a:xfrm>
            <a:prstGeom prst="rect">
              <a:avLst/>
            </a:prstGeom>
          </p:spPr>
        </p:pic>
      </p:grpSp>
      <p:sp>
        <p:nvSpPr>
          <p:cNvPr id="23" name="ZoneTexte 22"/>
          <p:cNvSpPr txBox="1"/>
          <p:nvPr/>
        </p:nvSpPr>
        <p:spPr>
          <a:xfrm>
            <a:off x="4614102" y="4793313"/>
            <a:ext cx="1287512" cy="492432"/>
          </a:xfrm>
          <a:prstGeom prst="rect">
            <a:avLst/>
          </a:prstGeom>
          <a:solidFill>
            <a:schemeClr val="bg1"/>
          </a:solidFill>
        </p:spPr>
        <p:txBody>
          <a:bodyPr wrap="none" lIns="91430" tIns="45715" rIns="91430" bIns="45715" rtlCol="0">
            <a:spAutoFit/>
          </a:bodyPr>
          <a:lstStyle/>
          <a:p>
            <a:r>
              <a:rPr lang="fr-FR" sz="1300" b="1" dirty="0" smtClean="0">
                <a:latin typeface="Courier New"/>
                <a:cs typeface="Courier New"/>
              </a:rPr>
              <a:t>DYN1_HUMAN</a:t>
            </a:r>
          </a:p>
          <a:p>
            <a:r>
              <a:rPr lang="fr-FR" sz="1300" b="1" dirty="0" smtClean="0">
                <a:latin typeface="Courier New"/>
                <a:cs typeface="Courier New"/>
              </a:rPr>
              <a:t>PRMT1_HUMAN</a:t>
            </a:r>
            <a:endParaRPr lang="fr-FR" sz="1300" b="1" dirty="0">
              <a:latin typeface="Courier New"/>
              <a:cs typeface="Courier New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4526234" y="2835919"/>
            <a:ext cx="1389850" cy="507821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5" rIns="91430" bIns="45715" rtlCol="0">
            <a:spAutoFit/>
          </a:bodyPr>
          <a:lstStyle/>
          <a:p>
            <a:r>
              <a:rPr lang="fr-FR" sz="1300" b="1" dirty="0" smtClean="0">
                <a:latin typeface="Courier New"/>
                <a:cs typeface="Courier New"/>
              </a:rPr>
              <a:t>DYRK1A_HUMAN</a:t>
            </a:r>
          </a:p>
          <a:p>
            <a:r>
              <a:rPr lang="fr-FR" sz="1300" b="1" dirty="0" smtClean="0">
                <a:latin typeface="Courier New"/>
                <a:cs typeface="Courier New"/>
              </a:rPr>
              <a:t>ACADM_HUMAN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169330" y="4811304"/>
            <a:ext cx="1457809" cy="507821"/>
          </a:xfrm>
          <a:prstGeom prst="rect">
            <a:avLst/>
          </a:prstGeom>
          <a:solidFill>
            <a:schemeClr val="bg1"/>
          </a:solidFill>
        </p:spPr>
        <p:txBody>
          <a:bodyPr wrap="square" lIns="91430" tIns="45715" rIns="91430" bIns="45715" rtlCol="0">
            <a:spAutoFit/>
          </a:bodyPr>
          <a:lstStyle/>
          <a:p>
            <a:r>
              <a:rPr lang="fr-FR" sz="1300" b="1" dirty="0" smtClean="0">
                <a:latin typeface="Courier New"/>
                <a:cs typeface="Courier New"/>
              </a:rPr>
              <a:t>SF3B1_HUMAN</a:t>
            </a:r>
          </a:p>
          <a:p>
            <a:r>
              <a:rPr lang="fr-FR" sz="1300" b="1" dirty="0" smtClean="0">
                <a:latin typeface="Courier New"/>
                <a:cs typeface="Courier New"/>
              </a:rPr>
              <a:t>DDB1_HUMAN</a:t>
            </a:r>
            <a:endParaRPr lang="fr-FR" sz="1300" b="1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167"/>
          </a:xfrm>
          <a:solidFill>
            <a:srgbClr val="376092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ADNP</a:t>
            </a:r>
            <a:endParaRPr lang="fr-FR" sz="3600" dirty="0">
              <a:solidFill>
                <a:srgbClr val="F2F2F2"/>
              </a:solidFill>
              <a:latin typeface="Avenir LT Std 35 Light" pitchFamily="34" charset="0"/>
              <a:cs typeface="Avenir Light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10070" y="1062567"/>
            <a:ext cx="9351429" cy="878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>
                <a:latin typeface="Avenir LT Std 45 Book" pitchFamily="34" charset="0"/>
                <a:cs typeface="Avenir Light"/>
              </a:rPr>
              <a:t>Développement du cerveau/Patients avec syndrome autistique: mutation gain</a:t>
            </a:r>
          </a:p>
          <a:p>
            <a:pPr>
              <a:buNone/>
            </a:pPr>
            <a:r>
              <a:rPr lang="fr-FR" sz="2000" dirty="0" smtClean="0">
                <a:latin typeface="Avenir LT Std 45 Book" pitchFamily="34" charset="0"/>
                <a:cs typeface="Avenir Light"/>
              </a:rPr>
              <a:t>de fonction dans ADNP</a:t>
            </a: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>
              <a:latin typeface="Avenir LT Std 45 Book" pitchFamily="34" charset="0"/>
              <a:cs typeface="Avenir Light"/>
            </a:endParaRPr>
          </a:p>
        </p:txBody>
      </p:sp>
      <p:grpSp>
        <p:nvGrpSpPr>
          <p:cNvPr id="6" name="Grouper 5"/>
          <p:cNvGrpSpPr/>
          <p:nvPr/>
        </p:nvGrpSpPr>
        <p:grpSpPr>
          <a:xfrm>
            <a:off x="890060" y="2314536"/>
            <a:ext cx="3190850" cy="2389455"/>
            <a:chOff x="601688" y="533400"/>
            <a:chExt cx="3190850" cy="2389455"/>
          </a:xfrm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1049338" y="730344"/>
              <a:ext cx="0" cy="1828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1011238" y="2559144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>
              <a:off x="1030288" y="2444844"/>
              <a:ext cx="190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906463" y="2511519"/>
              <a:ext cx="7132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05"/>
              <a:r>
                <a:rPr lang="fr-FR" alt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fr-FR" alt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 flipH="1">
              <a:off x="1011238" y="2330544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1030288" y="2216244"/>
              <a:ext cx="190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877888" y="2282919"/>
              <a:ext cx="1069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05"/>
              <a:r>
                <a:rPr lang="fr-FR" alt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,1</a:t>
              </a:r>
              <a:endParaRPr lang="fr-FR" alt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H="1">
              <a:off x="1011238" y="2101944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flipH="1">
              <a:off x="1030288" y="1987644"/>
              <a:ext cx="190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6" name="Rectangle 20"/>
            <p:cNvSpPr>
              <a:spLocks noChangeArrowheads="1"/>
            </p:cNvSpPr>
            <p:nvPr/>
          </p:nvSpPr>
          <p:spPr bwMode="auto">
            <a:xfrm>
              <a:off x="877888" y="2054319"/>
              <a:ext cx="1069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05"/>
              <a:r>
                <a:rPr lang="fr-FR" alt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,2</a:t>
              </a:r>
              <a:endParaRPr lang="fr-FR" alt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1011238" y="1873344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 flipH="1">
              <a:off x="1030288" y="1759044"/>
              <a:ext cx="190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9" name="Rectangle 25"/>
            <p:cNvSpPr>
              <a:spLocks noChangeArrowheads="1"/>
            </p:cNvSpPr>
            <p:nvPr/>
          </p:nvSpPr>
          <p:spPr bwMode="auto">
            <a:xfrm>
              <a:off x="877888" y="1825719"/>
              <a:ext cx="1069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05"/>
              <a:r>
                <a:rPr lang="fr-FR" alt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,3</a:t>
              </a:r>
              <a:endParaRPr lang="fr-FR" alt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20" name="Line 26"/>
            <p:cNvSpPr>
              <a:spLocks noChangeShapeType="1"/>
            </p:cNvSpPr>
            <p:nvPr/>
          </p:nvSpPr>
          <p:spPr bwMode="auto">
            <a:xfrm flipH="1">
              <a:off x="1011238" y="1644744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H="1">
              <a:off x="1030288" y="1530444"/>
              <a:ext cx="190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877888" y="1597119"/>
              <a:ext cx="11541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05"/>
              <a:r>
                <a:rPr lang="fr-FR" alt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,4</a:t>
              </a:r>
              <a:endParaRPr lang="fr-FR" alt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23" name="Line 31"/>
            <p:cNvSpPr>
              <a:spLocks noChangeShapeType="1"/>
            </p:cNvSpPr>
            <p:nvPr/>
          </p:nvSpPr>
          <p:spPr bwMode="auto">
            <a:xfrm flipH="1">
              <a:off x="1011238" y="1416144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24" name="Line 33"/>
            <p:cNvSpPr>
              <a:spLocks noChangeShapeType="1"/>
            </p:cNvSpPr>
            <p:nvPr/>
          </p:nvSpPr>
          <p:spPr bwMode="auto">
            <a:xfrm flipH="1">
              <a:off x="1030288" y="1301844"/>
              <a:ext cx="190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25" name="Rectangle 35"/>
            <p:cNvSpPr>
              <a:spLocks noChangeArrowheads="1"/>
            </p:cNvSpPr>
            <p:nvPr/>
          </p:nvSpPr>
          <p:spPr bwMode="auto">
            <a:xfrm>
              <a:off x="877888" y="1368519"/>
              <a:ext cx="1069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05"/>
              <a:r>
                <a:rPr lang="fr-FR" alt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,5</a:t>
              </a:r>
              <a:endParaRPr lang="fr-FR" alt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26" name="Line 36"/>
            <p:cNvSpPr>
              <a:spLocks noChangeShapeType="1"/>
            </p:cNvSpPr>
            <p:nvPr/>
          </p:nvSpPr>
          <p:spPr bwMode="auto">
            <a:xfrm flipH="1">
              <a:off x="1011238" y="1187544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27" name="Line 38"/>
            <p:cNvSpPr>
              <a:spLocks noChangeShapeType="1"/>
            </p:cNvSpPr>
            <p:nvPr/>
          </p:nvSpPr>
          <p:spPr bwMode="auto">
            <a:xfrm flipH="1">
              <a:off x="1030288" y="1073244"/>
              <a:ext cx="190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877888" y="1139919"/>
              <a:ext cx="1069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05"/>
              <a:r>
                <a:rPr lang="fr-FR" alt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,6</a:t>
              </a:r>
              <a:endParaRPr lang="fr-FR" alt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 flipH="1">
              <a:off x="1011238" y="958944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30" name="Line 43"/>
            <p:cNvSpPr>
              <a:spLocks noChangeShapeType="1"/>
            </p:cNvSpPr>
            <p:nvPr/>
          </p:nvSpPr>
          <p:spPr bwMode="auto">
            <a:xfrm flipH="1">
              <a:off x="1030288" y="844644"/>
              <a:ext cx="190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31" name="Rectangle 45"/>
            <p:cNvSpPr>
              <a:spLocks noChangeArrowheads="1"/>
            </p:cNvSpPr>
            <p:nvPr/>
          </p:nvSpPr>
          <p:spPr bwMode="auto">
            <a:xfrm>
              <a:off x="877888" y="911319"/>
              <a:ext cx="1069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05"/>
              <a:r>
                <a:rPr lang="fr-FR" alt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,7</a:t>
              </a:r>
              <a:endParaRPr lang="fr-FR" alt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32" name="Line 46"/>
            <p:cNvSpPr>
              <a:spLocks noChangeShapeType="1"/>
            </p:cNvSpPr>
            <p:nvPr/>
          </p:nvSpPr>
          <p:spPr bwMode="auto">
            <a:xfrm flipH="1">
              <a:off x="1011238" y="730344"/>
              <a:ext cx="381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33" name="Rectangle 48"/>
            <p:cNvSpPr>
              <a:spLocks noChangeArrowheads="1"/>
            </p:cNvSpPr>
            <p:nvPr/>
          </p:nvSpPr>
          <p:spPr bwMode="auto">
            <a:xfrm>
              <a:off x="877888" y="682719"/>
              <a:ext cx="10695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91240B29-F687-4F45-9708-019B960494DF}">
                <a14:hiddenLine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305"/>
              <a:r>
                <a:rPr lang="fr-FR" alt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,8</a:t>
              </a:r>
              <a:endParaRPr lang="fr-FR" alt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34" name="Line 50"/>
            <p:cNvSpPr>
              <a:spLocks noChangeShapeType="1"/>
            </p:cNvSpPr>
            <p:nvPr/>
          </p:nvSpPr>
          <p:spPr bwMode="auto">
            <a:xfrm>
              <a:off x="1049338" y="2559144"/>
              <a:ext cx="2743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35" name="Freeform 62"/>
            <p:cNvSpPr>
              <a:spLocks/>
            </p:cNvSpPr>
            <p:nvPr/>
          </p:nvSpPr>
          <p:spPr bwMode="auto">
            <a:xfrm>
              <a:off x="1363663" y="1759044"/>
              <a:ext cx="914400" cy="304800"/>
            </a:xfrm>
            <a:custGeom>
              <a:avLst/>
              <a:gdLst>
                <a:gd name="T0" fmla="*/ 0 w 576"/>
                <a:gd name="T1" fmla="*/ 54 h 192"/>
                <a:gd name="T2" fmla="*/ 0 w 576"/>
                <a:gd name="T3" fmla="*/ 0 h 192"/>
                <a:gd name="T4" fmla="*/ 576 w 576"/>
                <a:gd name="T5" fmla="*/ 0 h 192"/>
                <a:gd name="T6" fmla="*/ 576 w 576"/>
                <a:gd name="T7" fmla="*/ 54 h 192"/>
                <a:gd name="T8" fmla="*/ 0 w 576"/>
                <a:gd name="T9" fmla="*/ 54 h 192"/>
                <a:gd name="T10" fmla="*/ 0 w 576"/>
                <a:gd name="T11" fmla="*/ 192 h 192"/>
                <a:gd name="T12" fmla="*/ 576 w 576"/>
                <a:gd name="T13" fmla="*/ 192 h 192"/>
                <a:gd name="T14" fmla="*/ 576 w 576"/>
                <a:gd name="T15" fmla="*/ 54 h 192"/>
                <a:gd name="T16" fmla="*/ 0 w 576"/>
                <a:gd name="T17" fmla="*/ 5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192">
                  <a:moveTo>
                    <a:pt x="0" y="54"/>
                  </a:moveTo>
                  <a:lnTo>
                    <a:pt x="0" y="0"/>
                  </a:lnTo>
                  <a:lnTo>
                    <a:pt x="576" y="0"/>
                  </a:lnTo>
                  <a:lnTo>
                    <a:pt x="576" y="54"/>
                  </a:lnTo>
                  <a:lnTo>
                    <a:pt x="0" y="54"/>
                  </a:lnTo>
                  <a:lnTo>
                    <a:pt x="0" y="192"/>
                  </a:lnTo>
                  <a:lnTo>
                    <a:pt x="576" y="192"/>
                  </a:lnTo>
                  <a:lnTo>
                    <a:pt x="576" y="54"/>
                  </a:lnTo>
                  <a:lnTo>
                    <a:pt x="0" y="5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36" name="Line 63"/>
            <p:cNvSpPr>
              <a:spLocks noChangeShapeType="1"/>
            </p:cNvSpPr>
            <p:nvPr/>
          </p:nvSpPr>
          <p:spPr bwMode="auto">
            <a:xfrm flipV="1">
              <a:off x="1820863" y="1692369"/>
              <a:ext cx="0" cy="66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37" name="Line 64"/>
            <p:cNvSpPr>
              <a:spLocks noChangeShapeType="1"/>
            </p:cNvSpPr>
            <p:nvPr/>
          </p:nvSpPr>
          <p:spPr bwMode="auto">
            <a:xfrm>
              <a:off x="1697038" y="1692369"/>
              <a:ext cx="257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38" name="Line 65"/>
            <p:cNvSpPr>
              <a:spLocks noChangeShapeType="1"/>
            </p:cNvSpPr>
            <p:nvPr/>
          </p:nvSpPr>
          <p:spPr bwMode="auto">
            <a:xfrm>
              <a:off x="1820863" y="2063844"/>
              <a:ext cx="0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39" name="Line 66"/>
            <p:cNvSpPr>
              <a:spLocks noChangeShapeType="1"/>
            </p:cNvSpPr>
            <p:nvPr/>
          </p:nvSpPr>
          <p:spPr bwMode="auto">
            <a:xfrm>
              <a:off x="1697038" y="2254344"/>
              <a:ext cx="257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40" name="Freeform 70"/>
            <p:cNvSpPr>
              <a:spLocks/>
            </p:cNvSpPr>
            <p:nvPr/>
          </p:nvSpPr>
          <p:spPr bwMode="auto">
            <a:xfrm>
              <a:off x="2563813" y="1273269"/>
              <a:ext cx="914400" cy="485775"/>
            </a:xfrm>
            <a:custGeom>
              <a:avLst/>
              <a:gdLst>
                <a:gd name="T0" fmla="*/ 0 w 576"/>
                <a:gd name="T1" fmla="*/ 180 h 306"/>
                <a:gd name="T2" fmla="*/ 0 w 576"/>
                <a:gd name="T3" fmla="*/ 0 h 306"/>
                <a:gd name="T4" fmla="*/ 576 w 576"/>
                <a:gd name="T5" fmla="*/ 0 h 306"/>
                <a:gd name="T6" fmla="*/ 576 w 576"/>
                <a:gd name="T7" fmla="*/ 180 h 306"/>
                <a:gd name="T8" fmla="*/ 0 w 576"/>
                <a:gd name="T9" fmla="*/ 180 h 306"/>
                <a:gd name="T10" fmla="*/ 0 w 576"/>
                <a:gd name="T11" fmla="*/ 306 h 306"/>
                <a:gd name="T12" fmla="*/ 576 w 576"/>
                <a:gd name="T13" fmla="*/ 306 h 306"/>
                <a:gd name="T14" fmla="*/ 576 w 576"/>
                <a:gd name="T15" fmla="*/ 180 h 306"/>
                <a:gd name="T16" fmla="*/ 0 w 576"/>
                <a:gd name="T17" fmla="*/ 18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306">
                  <a:moveTo>
                    <a:pt x="0" y="180"/>
                  </a:moveTo>
                  <a:lnTo>
                    <a:pt x="0" y="0"/>
                  </a:lnTo>
                  <a:lnTo>
                    <a:pt x="576" y="0"/>
                  </a:lnTo>
                  <a:lnTo>
                    <a:pt x="576" y="180"/>
                  </a:lnTo>
                  <a:lnTo>
                    <a:pt x="0" y="180"/>
                  </a:lnTo>
                  <a:lnTo>
                    <a:pt x="0" y="306"/>
                  </a:lnTo>
                  <a:lnTo>
                    <a:pt x="576" y="306"/>
                  </a:lnTo>
                  <a:lnTo>
                    <a:pt x="576" y="180"/>
                  </a:lnTo>
                  <a:lnTo>
                    <a:pt x="0" y="18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41" name="Line 71"/>
            <p:cNvSpPr>
              <a:spLocks noChangeShapeType="1"/>
            </p:cNvSpPr>
            <p:nvPr/>
          </p:nvSpPr>
          <p:spPr bwMode="auto">
            <a:xfrm flipV="1">
              <a:off x="3021013" y="949419"/>
              <a:ext cx="0" cy="3238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42" name="Line 72"/>
            <p:cNvSpPr>
              <a:spLocks noChangeShapeType="1"/>
            </p:cNvSpPr>
            <p:nvPr/>
          </p:nvSpPr>
          <p:spPr bwMode="auto">
            <a:xfrm>
              <a:off x="2897188" y="949419"/>
              <a:ext cx="257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43" name="Line 73"/>
            <p:cNvSpPr>
              <a:spLocks noChangeShapeType="1"/>
            </p:cNvSpPr>
            <p:nvPr/>
          </p:nvSpPr>
          <p:spPr bwMode="auto">
            <a:xfrm>
              <a:off x="3021013" y="1759044"/>
              <a:ext cx="0" cy="3810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44" name="Line 74"/>
            <p:cNvSpPr>
              <a:spLocks noChangeShapeType="1"/>
            </p:cNvSpPr>
            <p:nvPr/>
          </p:nvSpPr>
          <p:spPr bwMode="auto">
            <a:xfrm>
              <a:off x="2897188" y="2140044"/>
              <a:ext cx="25717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45" name="Line 77"/>
            <p:cNvSpPr>
              <a:spLocks noChangeShapeType="1"/>
            </p:cNvSpPr>
            <p:nvPr/>
          </p:nvSpPr>
          <p:spPr bwMode="auto">
            <a:xfrm>
              <a:off x="1049338" y="2559144"/>
              <a:ext cx="27432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46" name="Line 78"/>
            <p:cNvSpPr>
              <a:spLocks noChangeShapeType="1"/>
            </p:cNvSpPr>
            <p:nvPr/>
          </p:nvSpPr>
          <p:spPr bwMode="auto">
            <a:xfrm flipV="1">
              <a:off x="1049338" y="730344"/>
              <a:ext cx="0" cy="1828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="http://schemas.openxmlformats.org/drawingml/2006/main" xmlns:r="http://schemas.openxmlformats.org/officeDocument/2006/relationships" xmlns:p="http://schemas.openxmlformats.org/presentationml/2006/main"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47" name="Rectangle 49"/>
            <p:cNvSpPr>
              <a:spLocks noChangeArrowheads="1"/>
            </p:cNvSpPr>
            <p:nvPr/>
          </p:nvSpPr>
          <p:spPr bwMode="auto">
            <a:xfrm>
              <a:off x="1709580" y="2615078"/>
              <a:ext cx="3099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WT</a:t>
              </a:r>
            </a:p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(n=9)</a:t>
              </a:r>
            </a:p>
          </p:txBody>
        </p:sp>
        <p:sp>
          <p:nvSpPr>
            <p:cNvPr id="48" name="Rectangle 52"/>
            <p:cNvSpPr>
              <a:spLocks noChangeArrowheads="1"/>
            </p:cNvSpPr>
            <p:nvPr/>
          </p:nvSpPr>
          <p:spPr bwMode="auto">
            <a:xfrm>
              <a:off x="2862677" y="2615078"/>
              <a:ext cx="61553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TS1Yey</a:t>
              </a:r>
            </a:p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(n=9)</a:t>
              </a:r>
            </a:p>
          </p:txBody>
        </p:sp>
        <p:cxnSp>
          <p:nvCxnSpPr>
            <p:cNvPr id="49" name="Connecteur droit 48"/>
            <p:cNvCxnSpPr/>
            <p:nvPr/>
          </p:nvCxnSpPr>
          <p:spPr bwMode="auto">
            <a:xfrm rot="5400000">
              <a:off x="1812850" y="787096"/>
              <a:ext cx="555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 bwMode="auto">
            <a:xfrm rot="5400000">
              <a:off x="3032844" y="787890"/>
              <a:ext cx="539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cteur droit 50"/>
            <p:cNvCxnSpPr/>
            <p:nvPr/>
          </p:nvCxnSpPr>
          <p:spPr>
            <a:xfrm flipV="1">
              <a:off x="1840631" y="749790"/>
              <a:ext cx="1219200" cy="111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ZoneTexte 30"/>
            <p:cNvSpPr txBox="1">
              <a:spLocks noChangeArrowheads="1"/>
            </p:cNvSpPr>
            <p:nvPr/>
          </p:nvSpPr>
          <p:spPr bwMode="auto">
            <a:xfrm>
              <a:off x="1916833" y="533400"/>
              <a:ext cx="1066799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fr-FR" sz="1000" b="1" i="1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p</a:t>
              </a:r>
              <a:r>
                <a:rPr lang="fr-FR" sz="1000" b="1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&lt; </a:t>
              </a:r>
              <a:r>
                <a:rPr lang="fr-FR" sz="1000" b="1" dirty="0" smtClean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0.03</a:t>
              </a:r>
              <a:endParaRPr lang="fr-FR" sz="1000" b="1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53" name="Rectangle 45"/>
            <p:cNvSpPr>
              <a:spLocks noChangeArrowheads="1"/>
            </p:cNvSpPr>
            <p:nvPr/>
          </p:nvSpPr>
          <p:spPr bwMode="auto">
            <a:xfrm rot="16200000">
              <a:off x="-229883" y="1537987"/>
              <a:ext cx="181702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Brain</a:t>
              </a:r>
              <a:r>
                <a:rPr lang="fr-FR" sz="1000" b="1" dirty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ADNP </a:t>
              </a:r>
              <a:r>
                <a:rPr lang="fr-FR" sz="10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protein</a:t>
              </a: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fr-FR" sz="10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level</a:t>
              </a: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(AU) </a:t>
              </a:r>
              <a:endParaRPr lang="fr-FR" sz="1000" b="1" dirty="0" smtClean="0">
                <a:latin typeface="Arial"/>
                <a:cs typeface="Arial"/>
              </a:endParaRPr>
            </a:p>
          </p:txBody>
        </p:sp>
      </p:grpSp>
      <p:grpSp>
        <p:nvGrpSpPr>
          <p:cNvPr id="54" name="Grouper 53"/>
          <p:cNvGrpSpPr/>
          <p:nvPr/>
        </p:nvGrpSpPr>
        <p:grpSpPr>
          <a:xfrm>
            <a:off x="4734753" y="2259618"/>
            <a:ext cx="3479115" cy="2627177"/>
            <a:chOff x="4931229" y="685800"/>
            <a:chExt cx="3479114" cy="2627177"/>
          </a:xfrm>
        </p:grpSpPr>
        <p:sp>
          <p:nvSpPr>
            <p:cNvPr id="55" name="Rectangle 45"/>
            <p:cNvSpPr>
              <a:spLocks noChangeArrowheads="1"/>
            </p:cNvSpPr>
            <p:nvPr/>
          </p:nvSpPr>
          <p:spPr bwMode="auto">
            <a:xfrm rot="16200000">
              <a:off x="4415175" y="1538370"/>
              <a:ext cx="133988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cortical </a:t>
              </a:r>
              <a:r>
                <a:rPr lang="fr-FR" sz="10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nuclear</a:t>
              </a: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ADNP</a:t>
              </a:r>
            </a:p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protein</a:t>
              </a: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fr-FR" sz="10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level</a:t>
              </a: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(AU) </a:t>
              </a:r>
              <a:endParaRPr lang="fr-FR" sz="1000" b="1" dirty="0" smtClean="0">
                <a:latin typeface="Arial"/>
                <a:cs typeface="Arial"/>
              </a:endParaRPr>
            </a:p>
          </p:txBody>
        </p:sp>
        <p:sp>
          <p:nvSpPr>
            <p:cNvPr id="56" name="Line 113"/>
            <p:cNvSpPr>
              <a:spLocks noChangeShapeType="1"/>
            </p:cNvSpPr>
            <p:nvPr/>
          </p:nvSpPr>
          <p:spPr bwMode="auto">
            <a:xfrm flipV="1">
              <a:off x="5581650" y="762000"/>
              <a:ext cx="1587" cy="1828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57" name="Line 114"/>
            <p:cNvSpPr>
              <a:spLocks noChangeShapeType="1"/>
            </p:cNvSpPr>
            <p:nvPr/>
          </p:nvSpPr>
          <p:spPr bwMode="auto">
            <a:xfrm flipH="1">
              <a:off x="5543550" y="259080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58" name="Line 115"/>
            <p:cNvSpPr>
              <a:spLocks noChangeShapeType="1"/>
            </p:cNvSpPr>
            <p:nvPr/>
          </p:nvSpPr>
          <p:spPr bwMode="auto">
            <a:xfrm>
              <a:off x="8324850" y="259080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59" name="Line 116"/>
            <p:cNvSpPr>
              <a:spLocks noChangeShapeType="1"/>
            </p:cNvSpPr>
            <p:nvPr/>
          </p:nvSpPr>
          <p:spPr bwMode="auto">
            <a:xfrm flipH="1">
              <a:off x="5562600" y="247650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60" name="Rectangle 118"/>
            <p:cNvSpPr>
              <a:spLocks noChangeArrowheads="1"/>
            </p:cNvSpPr>
            <p:nvPr/>
          </p:nvSpPr>
          <p:spPr bwMode="auto">
            <a:xfrm>
              <a:off x="5353051" y="2543175"/>
              <a:ext cx="1782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,45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61" name="Line 119"/>
            <p:cNvSpPr>
              <a:spLocks noChangeShapeType="1"/>
            </p:cNvSpPr>
            <p:nvPr/>
          </p:nvSpPr>
          <p:spPr bwMode="auto">
            <a:xfrm flipH="1">
              <a:off x="5543550" y="236220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62" name="Line 121"/>
            <p:cNvSpPr>
              <a:spLocks noChangeShapeType="1"/>
            </p:cNvSpPr>
            <p:nvPr/>
          </p:nvSpPr>
          <p:spPr bwMode="auto">
            <a:xfrm flipH="1">
              <a:off x="5562600" y="224790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63" name="Rectangle 123"/>
            <p:cNvSpPr>
              <a:spLocks noChangeArrowheads="1"/>
            </p:cNvSpPr>
            <p:nvPr/>
          </p:nvSpPr>
          <p:spPr bwMode="auto">
            <a:xfrm>
              <a:off x="5410200" y="2314575"/>
              <a:ext cx="10695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,5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64" name="Line 124"/>
            <p:cNvSpPr>
              <a:spLocks noChangeShapeType="1"/>
            </p:cNvSpPr>
            <p:nvPr/>
          </p:nvSpPr>
          <p:spPr bwMode="auto">
            <a:xfrm flipH="1">
              <a:off x="5543550" y="213360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65" name="Line 126"/>
            <p:cNvSpPr>
              <a:spLocks noChangeShapeType="1"/>
            </p:cNvSpPr>
            <p:nvPr/>
          </p:nvSpPr>
          <p:spPr bwMode="auto">
            <a:xfrm flipH="1">
              <a:off x="5562600" y="201930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66" name="Rectangle 128"/>
            <p:cNvSpPr>
              <a:spLocks noChangeArrowheads="1"/>
            </p:cNvSpPr>
            <p:nvPr/>
          </p:nvSpPr>
          <p:spPr bwMode="auto">
            <a:xfrm>
              <a:off x="5353051" y="2085975"/>
              <a:ext cx="1782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,55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67" name="Line 129"/>
            <p:cNvSpPr>
              <a:spLocks noChangeShapeType="1"/>
            </p:cNvSpPr>
            <p:nvPr/>
          </p:nvSpPr>
          <p:spPr bwMode="auto">
            <a:xfrm flipH="1">
              <a:off x="5543550" y="190500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68" name="Line 131"/>
            <p:cNvSpPr>
              <a:spLocks noChangeShapeType="1"/>
            </p:cNvSpPr>
            <p:nvPr/>
          </p:nvSpPr>
          <p:spPr bwMode="auto">
            <a:xfrm flipH="1">
              <a:off x="5562600" y="179070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69" name="Rectangle 133"/>
            <p:cNvSpPr>
              <a:spLocks noChangeArrowheads="1"/>
            </p:cNvSpPr>
            <p:nvPr/>
          </p:nvSpPr>
          <p:spPr bwMode="auto">
            <a:xfrm>
              <a:off x="5410200" y="1857375"/>
              <a:ext cx="10695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,6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70" name="Line 134"/>
            <p:cNvSpPr>
              <a:spLocks noChangeShapeType="1"/>
            </p:cNvSpPr>
            <p:nvPr/>
          </p:nvSpPr>
          <p:spPr bwMode="auto">
            <a:xfrm flipH="1">
              <a:off x="5543550" y="167640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71" name="Line 136"/>
            <p:cNvSpPr>
              <a:spLocks noChangeShapeType="1"/>
            </p:cNvSpPr>
            <p:nvPr/>
          </p:nvSpPr>
          <p:spPr bwMode="auto">
            <a:xfrm flipH="1">
              <a:off x="5562600" y="156210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72" name="Rectangle 138"/>
            <p:cNvSpPr>
              <a:spLocks noChangeArrowheads="1"/>
            </p:cNvSpPr>
            <p:nvPr/>
          </p:nvSpPr>
          <p:spPr bwMode="auto">
            <a:xfrm>
              <a:off x="5353051" y="1628775"/>
              <a:ext cx="1782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,65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73" name="Line 139"/>
            <p:cNvSpPr>
              <a:spLocks noChangeShapeType="1"/>
            </p:cNvSpPr>
            <p:nvPr/>
          </p:nvSpPr>
          <p:spPr bwMode="auto">
            <a:xfrm flipH="1">
              <a:off x="5543550" y="144780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74" name="Line 141"/>
            <p:cNvSpPr>
              <a:spLocks noChangeShapeType="1"/>
            </p:cNvSpPr>
            <p:nvPr/>
          </p:nvSpPr>
          <p:spPr bwMode="auto">
            <a:xfrm flipH="1">
              <a:off x="5562600" y="133350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75" name="Rectangle 143"/>
            <p:cNvSpPr>
              <a:spLocks noChangeArrowheads="1"/>
            </p:cNvSpPr>
            <p:nvPr/>
          </p:nvSpPr>
          <p:spPr bwMode="auto">
            <a:xfrm>
              <a:off x="5410200" y="1400175"/>
              <a:ext cx="10695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,7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76" name="Line 144"/>
            <p:cNvSpPr>
              <a:spLocks noChangeShapeType="1"/>
            </p:cNvSpPr>
            <p:nvPr/>
          </p:nvSpPr>
          <p:spPr bwMode="auto">
            <a:xfrm flipH="1">
              <a:off x="5543550" y="121920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77" name="Line 146"/>
            <p:cNvSpPr>
              <a:spLocks noChangeShapeType="1"/>
            </p:cNvSpPr>
            <p:nvPr/>
          </p:nvSpPr>
          <p:spPr bwMode="auto">
            <a:xfrm flipH="1">
              <a:off x="5562600" y="110490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78" name="Rectangle 148"/>
            <p:cNvSpPr>
              <a:spLocks noChangeArrowheads="1"/>
            </p:cNvSpPr>
            <p:nvPr/>
          </p:nvSpPr>
          <p:spPr bwMode="auto">
            <a:xfrm>
              <a:off x="5353051" y="1171575"/>
              <a:ext cx="1782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,75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79" name="Line 149"/>
            <p:cNvSpPr>
              <a:spLocks noChangeShapeType="1"/>
            </p:cNvSpPr>
            <p:nvPr/>
          </p:nvSpPr>
          <p:spPr bwMode="auto">
            <a:xfrm flipH="1">
              <a:off x="5543550" y="99060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80" name="Line 151"/>
            <p:cNvSpPr>
              <a:spLocks noChangeShapeType="1"/>
            </p:cNvSpPr>
            <p:nvPr/>
          </p:nvSpPr>
          <p:spPr bwMode="auto">
            <a:xfrm flipH="1">
              <a:off x="5562600" y="87630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81" name="Rectangle 153"/>
            <p:cNvSpPr>
              <a:spLocks noChangeArrowheads="1"/>
            </p:cNvSpPr>
            <p:nvPr/>
          </p:nvSpPr>
          <p:spPr bwMode="auto">
            <a:xfrm>
              <a:off x="5410200" y="942975"/>
              <a:ext cx="10695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,8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82" name="Line 154"/>
            <p:cNvSpPr>
              <a:spLocks noChangeShapeType="1"/>
            </p:cNvSpPr>
            <p:nvPr/>
          </p:nvSpPr>
          <p:spPr bwMode="auto">
            <a:xfrm flipH="1">
              <a:off x="5543550" y="76200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83" name="Rectangle 156"/>
            <p:cNvSpPr>
              <a:spLocks noChangeArrowheads="1"/>
            </p:cNvSpPr>
            <p:nvPr/>
          </p:nvSpPr>
          <p:spPr bwMode="auto">
            <a:xfrm>
              <a:off x="5353051" y="714375"/>
              <a:ext cx="1782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,85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84" name="Line 158"/>
            <p:cNvSpPr>
              <a:spLocks noChangeShapeType="1"/>
            </p:cNvSpPr>
            <p:nvPr/>
          </p:nvSpPr>
          <p:spPr bwMode="auto">
            <a:xfrm>
              <a:off x="5581650" y="2590800"/>
              <a:ext cx="27432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85" name="Line 159"/>
            <p:cNvSpPr>
              <a:spLocks noChangeShapeType="1"/>
            </p:cNvSpPr>
            <p:nvPr/>
          </p:nvSpPr>
          <p:spPr bwMode="auto">
            <a:xfrm>
              <a:off x="5581650" y="2590800"/>
              <a:ext cx="1587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86" name="Line 160"/>
            <p:cNvSpPr>
              <a:spLocks noChangeShapeType="1"/>
            </p:cNvSpPr>
            <p:nvPr/>
          </p:nvSpPr>
          <p:spPr bwMode="auto">
            <a:xfrm flipV="1">
              <a:off x="5581650" y="723900"/>
              <a:ext cx="1587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87" name="Line 161"/>
            <p:cNvSpPr>
              <a:spLocks noChangeShapeType="1"/>
            </p:cNvSpPr>
            <p:nvPr/>
          </p:nvSpPr>
          <p:spPr bwMode="auto">
            <a:xfrm>
              <a:off x="5667375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88" name="Line 163"/>
            <p:cNvSpPr>
              <a:spLocks noChangeShapeType="1"/>
            </p:cNvSpPr>
            <p:nvPr/>
          </p:nvSpPr>
          <p:spPr bwMode="auto">
            <a:xfrm>
              <a:off x="5753100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89" name="Line 165"/>
            <p:cNvSpPr>
              <a:spLocks noChangeShapeType="1"/>
            </p:cNvSpPr>
            <p:nvPr/>
          </p:nvSpPr>
          <p:spPr bwMode="auto">
            <a:xfrm>
              <a:off x="5838825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90" name="Rectangle 167"/>
            <p:cNvSpPr>
              <a:spLocks noChangeArrowheads="1"/>
            </p:cNvSpPr>
            <p:nvPr/>
          </p:nvSpPr>
          <p:spPr bwMode="auto">
            <a:xfrm>
              <a:off x="5553076" y="2686050"/>
              <a:ext cx="7132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9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91" name="Line 168"/>
            <p:cNvSpPr>
              <a:spLocks noChangeShapeType="1"/>
            </p:cNvSpPr>
            <p:nvPr/>
          </p:nvSpPr>
          <p:spPr bwMode="auto">
            <a:xfrm>
              <a:off x="5924550" y="2590800"/>
              <a:ext cx="1587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92" name="Line 170"/>
            <p:cNvSpPr>
              <a:spLocks noChangeShapeType="1"/>
            </p:cNvSpPr>
            <p:nvPr/>
          </p:nvSpPr>
          <p:spPr bwMode="auto">
            <a:xfrm>
              <a:off x="6010275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93" name="Line 172"/>
            <p:cNvSpPr>
              <a:spLocks noChangeShapeType="1"/>
            </p:cNvSpPr>
            <p:nvPr/>
          </p:nvSpPr>
          <p:spPr bwMode="auto">
            <a:xfrm>
              <a:off x="6096000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94" name="Line 174"/>
            <p:cNvSpPr>
              <a:spLocks noChangeShapeType="1"/>
            </p:cNvSpPr>
            <p:nvPr/>
          </p:nvSpPr>
          <p:spPr bwMode="auto">
            <a:xfrm>
              <a:off x="6181725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95" name="Rectangle 176"/>
            <p:cNvSpPr>
              <a:spLocks noChangeArrowheads="1"/>
            </p:cNvSpPr>
            <p:nvPr/>
          </p:nvSpPr>
          <p:spPr bwMode="auto">
            <a:xfrm>
              <a:off x="5867400" y="2686050"/>
              <a:ext cx="14264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10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96" name="Line 177"/>
            <p:cNvSpPr>
              <a:spLocks noChangeShapeType="1"/>
            </p:cNvSpPr>
            <p:nvPr/>
          </p:nvSpPr>
          <p:spPr bwMode="auto">
            <a:xfrm>
              <a:off x="6267450" y="2590800"/>
              <a:ext cx="1587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97" name="Line 179"/>
            <p:cNvSpPr>
              <a:spLocks noChangeShapeType="1"/>
            </p:cNvSpPr>
            <p:nvPr/>
          </p:nvSpPr>
          <p:spPr bwMode="auto">
            <a:xfrm>
              <a:off x="6353175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98" name="Line 181"/>
            <p:cNvSpPr>
              <a:spLocks noChangeShapeType="1"/>
            </p:cNvSpPr>
            <p:nvPr/>
          </p:nvSpPr>
          <p:spPr bwMode="auto">
            <a:xfrm>
              <a:off x="6438900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99" name="Line 183"/>
            <p:cNvSpPr>
              <a:spLocks noChangeShapeType="1"/>
            </p:cNvSpPr>
            <p:nvPr/>
          </p:nvSpPr>
          <p:spPr bwMode="auto">
            <a:xfrm>
              <a:off x="6524625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00" name="Rectangle 185"/>
            <p:cNvSpPr>
              <a:spLocks noChangeArrowheads="1"/>
            </p:cNvSpPr>
            <p:nvPr/>
          </p:nvSpPr>
          <p:spPr bwMode="auto">
            <a:xfrm>
              <a:off x="6210300" y="2686050"/>
              <a:ext cx="13312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11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101" name="Line 186"/>
            <p:cNvSpPr>
              <a:spLocks noChangeShapeType="1"/>
            </p:cNvSpPr>
            <p:nvPr/>
          </p:nvSpPr>
          <p:spPr bwMode="auto">
            <a:xfrm>
              <a:off x="6610350" y="2590800"/>
              <a:ext cx="1587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02" name="Line 188"/>
            <p:cNvSpPr>
              <a:spLocks noChangeShapeType="1"/>
            </p:cNvSpPr>
            <p:nvPr/>
          </p:nvSpPr>
          <p:spPr bwMode="auto">
            <a:xfrm>
              <a:off x="6696075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03" name="Line 190"/>
            <p:cNvSpPr>
              <a:spLocks noChangeShapeType="1"/>
            </p:cNvSpPr>
            <p:nvPr/>
          </p:nvSpPr>
          <p:spPr bwMode="auto">
            <a:xfrm>
              <a:off x="6781800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04" name="Line 192"/>
            <p:cNvSpPr>
              <a:spLocks noChangeShapeType="1"/>
            </p:cNvSpPr>
            <p:nvPr/>
          </p:nvSpPr>
          <p:spPr bwMode="auto">
            <a:xfrm>
              <a:off x="6867525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05" name="Rectangle 194"/>
            <p:cNvSpPr>
              <a:spLocks noChangeArrowheads="1"/>
            </p:cNvSpPr>
            <p:nvPr/>
          </p:nvSpPr>
          <p:spPr bwMode="auto">
            <a:xfrm>
              <a:off x="6553201" y="2686050"/>
              <a:ext cx="14264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12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106" name="Line 195"/>
            <p:cNvSpPr>
              <a:spLocks noChangeShapeType="1"/>
            </p:cNvSpPr>
            <p:nvPr/>
          </p:nvSpPr>
          <p:spPr bwMode="auto">
            <a:xfrm>
              <a:off x="6953250" y="2590800"/>
              <a:ext cx="1587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07" name="Line 197"/>
            <p:cNvSpPr>
              <a:spLocks noChangeShapeType="1"/>
            </p:cNvSpPr>
            <p:nvPr/>
          </p:nvSpPr>
          <p:spPr bwMode="auto">
            <a:xfrm>
              <a:off x="7038975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08" name="Line 199"/>
            <p:cNvSpPr>
              <a:spLocks noChangeShapeType="1"/>
            </p:cNvSpPr>
            <p:nvPr/>
          </p:nvSpPr>
          <p:spPr bwMode="auto">
            <a:xfrm>
              <a:off x="7124700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09" name="Line 201"/>
            <p:cNvSpPr>
              <a:spLocks noChangeShapeType="1"/>
            </p:cNvSpPr>
            <p:nvPr/>
          </p:nvSpPr>
          <p:spPr bwMode="auto">
            <a:xfrm>
              <a:off x="7210425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10" name="Rectangle 203"/>
            <p:cNvSpPr>
              <a:spLocks noChangeArrowheads="1"/>
            </p:cNvSpPr>
            <p:nvPr/>
          </p:nvSpPr>
          <p:spPr bwMode="auto">
            <a:xfrm>
              <a:off x="6896101" y="2686050"/>
              <a:ext cx="14264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13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111" name="Line 204"/>
            <p:cNvSpPr>
              <a:spLocks noChangeShapeType="1"/>
            </p:cNvSpPr>
            <p:nvPr/>
          </p:nvSpPr>
          <p:spPr bwMode="auto">
            <a:xfrm>
              <a:off x="7296150" y="2590800"/>
              <a:ext cx="1587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12" name="Line 206"/>
            <p:cNvSpPr>
              <a:spLocks noChangeShapeType="1"/>
            </p:cNvSpPr>
            <p:nvPr/>
          </p:nvSpPr>
          <p:spPr bwMode="auto">
            <a:xfrm>
              <a:off x="7381875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13" name="Line 208"/>
            <p:cNvSpPr>
              <a:spLocks noChangeShapeType="1"/>
            </p:cNvSpPr>
            <p:nvPr/>
          </p:nvSpPr>
          <p:spPr bwMode="auto">
            <a:xfrm>
              <a:off x="7467600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14" name="Line 210"/>
            <p:cNvSpPr>
              <a:spLocks noChangeShapeType="1"/>
            </p:cNvSpPr>
            <p:nvPr/>
          </p:nvSpPr>
          <p:spPr bwMode="auto">
            <a:xfrm>
              <a:off x="7553325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15" name="Rectangle 212"/>
            <p:cNvSpPr>
              <a:spLocks noChangeArrowheads="1"/>
            </p:cNvSpPr>
            <p:nvPr/>
          </p:nvSpPr>
          <p:spPr bwMode="auto">
            <a:xfrm>
              <a:off x="7238999" y="2686050"/>
              <a:ext cx="15388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14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116" name="Line 213"/>
            <p:cNvSpPr>
              <a:spLocks noChangeShapeType="1"/>
            </p:cNvSpPr>
            <p:nvPr/>
          </p:nvSpPr>
          <p:spPr bwMode="auto">
            <a:xfrm>
              <a:off x="7639050" y="2590800"/>
              <a:ext cx="1587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17" name="Line 215"/>
            <p:cNvSpPr>
              <a:spLocks noChangeShapeType="1"/>
            </p:cNvSpPr>
            <p:nvPr/>
          </p:nvSpPr>
          <p:spPr bwMode="auto">
            <a:xfrm>
              <a:off x="7724775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18" name="Line 217"/>
            <p:cNvSpPr>
              <a:spLocks noChangeShapeType="1"/>
            </p:cNvSpPr>
            <p:nvPr/>
          </p:nvSpPr>
          <p:spPr bwMode="auto">
            <a:xfrm>
              <a:off x="7810500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19" name="Line 219"/>
            <p:cNvSpPr>
              <a:spLocks noChangeShapeType="1"/>
            </p:cNvSpPr>
            <p:nvPr/>
          </p:nvSpPr>
          <p:spPr bwMode="auto">
            <a:xfrm>
              <a:off x="7896225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20" name="Rectangle 221"/>
            <p:cNvSpPr>
              <a:spLocks noChangeArrowheads="1"/>
            </p:cNvSpPr>
            <p:nvPr/>
          </p:nvSpPr>
          <p:spPr bwMode="auto">
            <a:xfrm>
              <a:off x="7581901" y="2686050"/>
              <a:ext cx="14264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15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121" name="Line 222"/>
            <p:cNvSpPr>
              <a:spLocks noChangeShapeType="1"/>
            </p:cNvSpPr>
            <p:nvPr/>
          </p:nvSpPr>
          <p:spPr bwMode="auto">
            <a:xfrm>
              <a:off x="7981950" y="2590800"/>
              <a:ext cx="1587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22" name="Line 224"/>
            <p:cNvSpPr>
              <a:spLocks noChangeShapeType="1"/>
            </p:cNvSpPr>
            <p:nvPr/>
          </p:nvSpPr>
          <p:spPr bwMode="auto">
            <a:xfrm>
              <a:off x="8067675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23" name="Line 226"/>
            <p:cNvSpPr>
              <a:spLocks noChangeShapeType="1"/>
            </p:cNvSpPr>
            <p:nvPr/>
          </p:nvSpPr>
          <p:spPr bwMode="auto">
            <a:xfrm>
              <a:off x="8153400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24" name="Line 228"/>
            <p:cNvSpPr>
              <a:spLocks noChangeShapeType="1"/>
            </p:cNvSpPr>
            <p:nvPr/>
          </p:nvSpPr>
          <p:spPr bwMode="auto">
            <a:xfrm>
              <a:off x="8239125" y="2590800"/>
              <a:ext cx="1587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25" name="Rectangle 230"/>
            <p:cNvSpPr>
              <a:spLocks noChangeArrowheads="1"/>
            </p:cNvSpPr>
            <p:nvPr/>
          </p:nvSpPr>
          <p:spPr bwMode="auto">
            <a:xfrm>
              <a:off x="7924801" y="2686050"/>
              <a:ext cx="14264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16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126" name="Line 231"/>
            <p:cNvSpPr>
              <a:spLocks noChangeShapeType="1"/>
            </p:cNvSpPr>
            <p:nvPr/>
          </p:nvSpPr>
          <p:spPr bwMode="auto">
            <a:xfrm>
              <a:off x="8324850" y="2590800"/>
              <a:ext cx="1587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27" name="Rectangle 233"/>
            <p:cNvSpPr>
              <a:spLocks noChangeArrowheads="1"/>
            </p:cNvSpPr>
            <p:nvPr/>
          </p:nvSpPr>
          <p:spPr bwMode="auto">
            <a:xfrm>
              <a:off x="8267701" y="2686050"/>
              <a:ext cx="142642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dirty="0" smtClean="0">
                  <a:solidFill>
                    <a:srgbClr val="000000"/>
                  </a:solidFill>
                  <a:latin typeface="Arial"/>
                  <a:cs typeface="Arial"/>
                </a:rPr>
                <a:t>17</a:t>
              </a:r>
              <a:endParaRPr lang="fr-FR" sz="1000" dirty="0" smtClean="0">
                <a:latin typeface="Arial"/>
                <a:cs typeface="Arial"/>
              </a:endParaRPr>
            </a:p>
          </p:txBody>
        </p:sp>
        <p:sp>
          <p:nvSpPr>
            <p:cNvPr id="128" name="Line 239"/>
            <p:cNvSpPr>
              <a:spLocks noChangeShapeType="1"/>
            </p:cNvSpPr>
            <p:nvPr/>
          </p:nvSpPr>
          <p:spPr bwMode="auto">
            <a:xfrm flipV="1">
              <a:off x="5581650" y="990600"/>
              <a:ext cx="2743200" cy="14001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29" name="Line 240"/>
            <p:cNvSpPr>
              <a:spLocks noChangeShapeType="1"/>
            </p:cNvSpPr>
            <p:nvPr/>
          </p:nvSpPr>
          <p:spPr bwMode="auto">
            <a:xfrm>
              <a:off x="5581650" y="2590800"/>
              <a:ext cx="27432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30" name="Line 241"/>
            <p:cNvSpPr>
              <a:spLocks noChangeShapeType="1"/>
            </p:cNvSpPr>
            <p:nvPr/>
          </p:nvSpPr>
          <p:spPr bwMode="auto">
            <a:xfrm flipV="1">
              <a:off x="5581650" y="762000"/>
              <a:ext cx="1587" cy="1828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31" name="Oval 242"/>
            <p:cNvSpPr>
              <a:spLocks noChangeArrowheads="1"/>
            </p:cNvSpPr>
            <p:nvPr/>
          </p:nvSpPr>
          <p:spPr bwMode="auto">
            <a:xfrm>
              <a:off x="7605713" y="1109663"/>
              <a:ext cx="66675" cy="66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32" name="Oval 243"/>
            <p:cNvSpPr>
              <a:spLocks noChangeArrowheads="1"/>
            </p:cNvSpPr>
            <p:nvPr/>
          </p:nvSpPr>
          <p:spPr bwMode="auto">
            <a:xfrm>
              <a:off x="6205538" y="2366963"/>
              <a:ext cx="66675" cy="66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33" name="Oval 244"/>
            <p:cNvSpPr>
              <a:spLocks noChangeArrowheads="1"/>
            </p:cNvSpPr>
            <p:nvPr/>
          </p:nvSpPr>
          <p:spPr bwMode="auto">
            <a:xfrm>
              <a:off x="7034213" y="1728788"/>
              <a:ext cx="66675" cy="66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34" name="Oval 245"/>
            <p:cNvSpPr>
              <a:spLocks noChangeArrowheads="1"/>
            </p:cNvSpPr>
            <p:nvPr/>
          </p:nvSpPr>
          <p:spPr bwMode="auto">
            <a:xfrm>
              <a:off x="6434138" y="2252663"/>
              <a:ext cx="66675" cy="66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35" name="Oval 246"/>
            <p:cNvSpPr>
              <a:spLocks noChangeArrowheads="1"/>
            </p:cNvSpPr>
            <p:nvPr/>
          </p:nvSpPr>
          <p:spPr bwMode="auto">
            <a:xfrm>
              <a:off x="7377113" y="1576388"/>
              <a:ext cx="66675" cy="66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36" name="Oval 247"/>
            <p:cNvSpPr>
              <a:spLocks noChangeArrowheads="1"/>
            </p:cNvSpPr>
            <p:nvPr/>
          </p:nvSpPr>
          <p:spPr bwMode="auto">
            <a:xfrm>
              <a:off x="7405688" y="1766888"/>
              <a:ext cx="66675" cy="66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37" name="Oval 248"/>
            <p:cNvSpPr>
              <a:spLocks noChangeArrowheads="1"/>
            </p:cNvSpPr>
            <p:nvPr/>
          </p:nvSpPr>
          <p:spPr bwMode="auto">
            <a:xfrm>
              <a:off x="5919788" y="1690688"/>
              <a:ext cx="66675" cy="66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38" name="Oval 249"/>
            <p:cNvSpPr>
              <a:spLocks noChangeArrowheads="1"/>
            </p:cNvSpPr>
            <p:nvPr/>
          </p:nvSpPr>
          <p:spPr bwMode="auto">
            <a:xfrm>
              <a:off x="7548563" y="1138238"/>
              <a:ext cx="66675" cy="66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39" name="Oval 250"/>
            <p:cNvSpPr>
              <a:spLocks noChangeArrowheads="1"/>
            </p:cNvSpPr>
            <p:nvPr/>
          </p:nvSpPr>
          <p:spPr bwMode="auto">
            <a:xfrm>
              <a:off x="6329363" y="1709738"/>
              <a:ext cx="66675" cy="66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40" name="Oval 251"/>
            <p:cNvSpPr>
              <a:spLocks noChangeArrowheads="1"/>
            </p:cNvSpPr>
            <p:nvPr/>
          </p:nvSpPr>
          <p:spPr bwMode="auto">
            <a:xfrm>
              <a:off x="8158163" y="852488"/>
              <a:ext cx="66675" cy="66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41" name="Rectangle 140"/>
            <p:cNvSpPr/>
            <p:nvPr/>
          </p:nvSpPr>
          <p:spPr>
            <a:xfrm>
              <a:off x="6029900" y="685800"/>
              <a:ext cx="105670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000" dirty="0" smtClean="0">
                  <a:latin typeface="Arial"/>
                  <a:cs typeface="Arial"/>
                </a:rPr>
                <a:t>r=0.685 p&lt;0.04 </a:t>
              </a:r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42" name="Rectangle 45"/>
            <p:cNvSpPr>
              <a:spLocks noChangeArrowheads="1"/>
            </p:cNvSpPr>
            <p:nvPr/>
          </p:nvSpPr>
          <p:spPr bwMode="auto">
            <a:xfrm>
              <a:off x="5667375" y="2928256"/>
              <a:ext cx="2742968" cy="384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cortical </a:t>
              </a:r>
              <a:r>
                <a:rPr lang="fr-FR" sz="10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nuclear</a:t>
              </a: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Dyrk1A </a:t>
              </a:r>
              <a:r>
                <a:rPr lang="fr-FR" sz="10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protein</a:t>
              </a: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fr-FR" sz="10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level</a:t>
              </a: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(AU)</a:t>
              </a:r>
            </a:p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endParaRPr lang="fr-FR" sz="500" b="1" dirty="0" smtClean="0">
                <a:solidFill>
                  <a:srgbClr val="000000"/>
                </a:solidFill>
                <a:latin typeface="Arial"/>
                <a:cs typeface="Arial"/>
              </a:endParaRPr>
            </a:p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Souris TgDyrk1a </a:t>
              </a:r>
              <a:endParaRPr lang="fr-FR" sz="1000" b="1" dirty="0" smtClean="0">
                <a:latin typeface="Arial"/>
                <a:cs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167"/>
          </a:xfrm>
          <a:solidFill>
            <a:srgbClr val="376092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Fibrinogène</a:t>
            </a:r>
            <a:endParaRPr lang="fr-FR" sz="3600" dirty="0">
              <a:solidFill>
                <a:srgbClr val="F2F2F2"/>
              </a:solidFill>
              <a:latin typeface="Avenir LT Std 35 Light" pitchFamily="34" charset="0"/>
              <a:cs typeface="Avenir Light"/>
            </a:endParaRPr>
          </a:p>
        </p:txBody>
      </p:sp>
      <p:sp>
        <p:nvSpPr>
          <p:cNvPr id="54" name="Rectangle 45"/>
          <p:cNvSpPr>
            <a:spLocks noChangeArrowheads="1"/>
          </p:cNvSpPr>
          <p:nvPr/>
        </p:nvSpPr>
        <p:spPr bwMode="auto">
          <a:xfrm rot="16200000">
            <a:off x="1944997" y="5119452"/>
            <a:ext cx="19026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b="1" dirty="0" smtClean="0">
                <a:solidFill>
                  <a:srgbClr val="000000"/>
                </a:solidFill>
                <a:latin typeface="Arial"/>
                <a:cs typeface="Arial"/>
              </a:rPr>
              <a:t>Plasma </a:t>
            </a:r>
            <a:r>
              <a:rPr lang="fr-FR" sz="1000" b="1" dirty="0" err="1" smtClean="0">
                <a:solidFill>
                  <a:srgbClr val="000000"/>
                </a:solidFill>
                <a:latin typeface="Arial"/>
                <a:cs typeface="Arial"/>
              </a:rPr>
              <a:t>fibrinogen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protein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level</a:t>
            </a:r>
            <a:endParaRPr lang="fr-FR" sz="1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(</a:t>
            </a:r>
            <a:r>
              <a:rPr lang="fr-FR" sz="1000" b="1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m</a:t>
            </a:r>
            <a:r>
              <a:rPr lang="fr-FR" sz="1000" b="1" dirty="0" smtClean="0">
                <a:solidFill>
                  <a:srgbClr val="000000"/>
                </a:solidFill>
                <a:latin typeface="Arial"/>
                <a:cs typeface="Arial"/>
              </a:rPr>
              <a:t>g/</a:t>
            </a:r>
            <a:r>
              <a:rPr lang="fr-FR" sz="1000" b="1" dirty="0" err="1" smtClean="0">
                <a:solidFill>
                  <a:srgbClr val="000000"/>
                </a:solidFill>
                <a:latin typeface="Arial"/>
                <a:cs typeface="Arial"/>
              </a:rPr>
              <a:t>mL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) 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55" name="Rectangle 49"/>
          <p:cNvSpPr>
            <a:spLocks noChangeArrowheads="1"/>
          </p:cNvSpPr>
          <p:nvPr/>
        </p:nvSpPr>
        <p:spPr bwMode="auto">
          <a:xfrm>
            <a:off x="3539056" y="6413500"/>
            <a:ext cx="419100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TgDyrk1a</a:t>
            </a:r>
            <a:r>
              <a:rPr kumimoji="0" lang="fr-FR" sz="9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  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TgDyrk1a/I        WT         </a:t>
            </a:r>
            <a:r>
              <a:rPr kumimoji="0" lang="fr-FR" sz="9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WT/I			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900" b="1" dirty="0" smtClean="0">
                <a:solidFill>
                  <a:srgbClr val="000000"/>
                </a:solidFill>
                <a:latin typeface="Arial"/>
                <a:cs typeface="Arial"/>
              </a:rPr>
              <a:t>                                (n=5)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 flipV="1">
            <a:off x="3400425" y="4503738"/>
            <a:ext cx="1588" cy="1828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 flipH="1">
            <a:off x="3362325" y="6332538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58" name="Line 10"/>
          <p:cNvSpPr>
            <a:spLocks noChangeShapeType="1"/>
          </p:cNvSpPr>
          <p:nvPr/>
        </p:nvSpPr>
        <p:spPr bwMode="auto">
          <a:xfrm flipH="1">
            <a:off x="3381375" y="6237288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59" name="Rectangle 12"/>
          <p:cNvSpPr>
            <a:spLocks noChangeArrowheads="1"/>
          </p:cNvSpPr>
          <p:nvPr/>
        </p:nvSpPr>
        <p:spPr bwMode="auto">
          <a:xfrm>
            <a:off x="3257550" y="6284913"/>
            <a:ext cx="5705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0</a:t>
            </a: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Line 13"/>
          <p:cNvSpPr>
            <a:spLocks noChangeShapeType="1"/>
          </p:cNvSpPr>
          <p:nvPr/>
        </p:nvSpPr>
        <p:spPr bwMode="auto">
          <a:xfrm flipH="1">
            <a:off x="3362325" y="6151563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flipH="1">
            <a:off x="3381375" y="6056313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62" name="Rectangle 17"/>
          <p:cNvSpPr>
            <a:spLocks noChangeArrowheads="1"/>
          </p:cNvSpPr>
          <p:nvPr/>
        </p:nvSpPr>
        <p:spPr bwMode="auto">
          <a:xfrm>
            <a:off x="3143250" y="6103938"/>
            <a:ext cx="17117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Line 18"/>
          <p:cNvSpPr>
            <a:spLocks noChangeShapeType="1"/>
          </p:cNvSpPr>
          <p:nvPr/>
        </p:nvSpPr>
        <p:spPr bwMode="auto">
          <a:xfrm flipH="1">
            <a:off x="3362325" y="5970588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64" name="Line 20"/>
          <p:cNvSpPr>
            <a:spLocks noChangeShapeType="1"/>
          </p:cNvSpPr>
          <p:nvPr/>
        </p:nvSpPr>
        <p:spPr bwMode="auto">
          <a:xfrm flipH="1">
            <a:off x="3381375" y="5875338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3143250" y="5922963"/>
            <a:ext cx="17117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200</a:t>
            </a: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Line 23"/>
          <p:cNvSpPr>
            <a:spLocks noChangeShapeType="1"/>
          </p:cNvSpPr>
          <p:nvPr/>
        </p:nvSpPr>
        <p:spPr bwMode="auto">
          <a:xfrm flipH="1">
            <a:off x="3362325" y="5780088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 flipH="1">
            <a:off x="3381375" y="5684838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3143250" y="5732463"/>
            <a:ext cx="17117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300</a:t>
            </a: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Line 28"/>
          <p:cNvSpPr>
            <a:spLocks noChangeShapeType="1"/>
          </p:cNvSpPr>
          <p:nvPr/>
        </p:nvSpPr>
        <p:spPr bwMode="auto">
          <a:xfrm flipH="1">
            <a:off x="3362325" y="5599113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70" name="Line 30"/>
          <p:cNvSpPr>
            <a:spLocks noChangeShapeType="1"/>
          </p:cNvSpPr>
          <p:nvPr/>
        </p:nvSpPr>
        <p:spPr bwMode="auto">
          <a:xfrm flipH="1">
            <a:off x="3381375" y="5503863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71" name="Rectangle 32"/>
          <p:cNvSpPr>
            <a:spLocks noChangeArrowheads="1"/>
          </p:cNvSpPr>
          <p:nvPr/>
        </p:nvSpPr>
        <p:spPr bwMode="auto">
          <a:xfrm>
            <a:off x="3143250" y="5551488"/>
            <a:ext cx="17117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400</a:t>
            </a: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 flipH="1">
            <a:off x="3362325" y="5418138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73" name="Line 35"/>
          <p:cNvSpPr>
            <a:spLocks noChangeShapeType="1"/>
          </p:cNvSpPr>
          <p:nvPr/>
        </p:nvSpPr>
        <p:spPr bwMode="auto">
          <a:xfrm flipH="1">
            <a:off x="3381375" y="5322888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74" name="Rectangle 37"/>
          <p:cNvSpPr>
            <a:spLocks noChangeArrowheads="1"/>
          </p:cNvSpPr>
          <p:nvPr/>
        </p:nvSpPr>
        <p:spPr bwMode="auto">
          <a:xfrm>
            <a:off x="3143250" y="5370513"/>
            <a:ext cx="17117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500</a:t>
            </a: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 flipH="1">
            <a:off x="3362325" y="5237163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76" name="Line 40"/>
          <p:cNvSpPr>
            <a:spLocks noChangeShapeType="1"/>
          </p:cNvSpPr>
          <p:nvPr/>
        </p:nvSpPr>
        <p:spPr bwMode="auto">
          <a:xfrm flipH="1">
            <a:off x="3381375" y="5141913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77" name="Rectangle 42"/>
          <p:cNvSpPr>
            <a:spLocks noChangeArrowheads="1"/>
          </p:cNvSpPr>
          <p:nvPr/>
        </p:nvSpPr>
        <p:spPr bwMode="auto">
          <a:xfrm>
            <a:off x="3143250" y="5189538"/>
            <a:ext cx="17117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600</a:t>
            </a: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Line 43"/>
          <p:cNvSpPr>
            <a:spLocks noChangeShapeType="1"/>
          </p:cNvSpPr>
          <p:nvPr/>
        </p:nvSpPr>
        <p:spPr bwMode="auto">
          <a:xfrm flipH="1">
            <a:off x="3362325" y="5056188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79" name="Line 45"/>
          <p:cNvSpPr>
            <a:spLocks noChangeShapeType="1"/>
          </p:cNvSpPr>
          <p:nvPr/>
        </p:nvSpPr>
        <p:spPr bwMode="auto">
          <a:xfrm flipH="1">
            <a:off x="3381375" y="4960938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80" name="Rectangle 47"/>
          <p:cNvSpPr>
            <a:spLocks noChangeArrowheads="1"/>
          </p:cNvSpPr>
          <p:nvPr/>
        </p:nvSpPr>
        <p:spPr bwMode="auto">
          <a:xfrm>
            <a:off x="3143250" y="5008563"/>
            <a:ext cx="17117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700</a:t>
            </a: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Line 48"/>
          <p:cNvSpPr>
            <a:spLocks noChangeShapeType="1"/>
          </p:cNvSpPr>
          <p:nvPr/>
        </p:nvSpPr>
        <p:spPr bwMode="auto">
          <a:xfrm flipH="1">
            <a:off x="3362325" y="4865688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82" name="Line 50"/>
          <p:cNvSpPr>
            <a:spLocks noChangeShapeType="1"/>
          </p:cNvSpPr>
          <p:nvPr/>
        </p:nvSpPr>
        <p:spPr bwMode="auto">
          <a:xfrm flipH="1">
            <a:off x="3381375" y="4770438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83" name="Rectangle 52"/>
          <p:cNvSpPr>
            <a:spLocks noChangeArrowheads="1"/>
          </p:cNvSpPr>
          <p:nvPr/>
        </p:nvSpPr>
        <p:spPr bwMode="auto">
          <a:xfrm>
            <a:off x="3143250" y="4818063"/>
            <a:ext cx="17117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800</a:t>
            </a: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Line 53"/>
          <p:cNvSpPr>
            <a:spLocks noChangeShapeType="1"/>
          </p:cNvSpPr>
          <p:nvPr/>
        </p:nvSpPr>
        <p:spPr bwMode="auto">
          <a:xfrm flipH="1">
            <a:off x="3362325" y="4684713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85" name="Line 55"/>
          <p:cNvSpPr>
            <a:spLocks noChangeShapeType="1"/>
          </p:cNvSpPr>
          <p:nvPr/>
        </p:nvSpPr>
        <p:spPr bwMode="auto">
          <a:xfrm flipH="1">
            <a:off x="3381375" y="4589463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86" name="Rectangle 57"/>
          <p:cNvSpPr>
            <a:spLocks noChangeArrowheads="1"/>
          </p:cNvSpPr>
          <p:nvPr/>
        </p:nvSpPr>
        <p:spPr bwMode="auto">
          <a:xfrm>
            <a:off x="3143250" y="4637088"/>
            <a:ext cx="171171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900</a:t>
            </a: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Line 58"/>
          <p:cNvSpPr>
            <a:spLocks noChangeShapeType="1"/>
          </p:cNvSpPr>
          <p:nvPr/>
        </p:nvSpPr>
        <p:spPr bwMode="auto">
          <a:xfrm flipH="1">
            <a:off x="3362325" y="4503738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sp>
        <p:nvSpPr>
          <p:cNvPr id="88" name="Rectangle 60"/>
          <p:cNvSpPr>
            <a:spLocks noChangeArrowheads="1"/>
          </p:cNvSpPr>
          <p:nvPr/>
        </p:nvSpPr>
        <p:spPr bwMode="auto">
          <a:xfrm>
            <a:off x="3086100" y="4456113"/>
            <a:ext cx="22822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1000</a:t>
            </a: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Line 62"/>
          <p:cNvSpPr>
            <a:spLocks noChangeShapeType="1"/>
          </p:cNvSpPr>
          <p:nvPr/>
        </p:nvSpPr>
        <p:spPr bwMode="auto">
          <a:xfrm>
            <a:off x="3400425" y="6332538"/>
            <a:ext cx="27432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0" name="Freeform 80"/>
          <p:cNvSpPr>
            <a:spLocks/>
          </p:cNvSpPr>
          <p:nvPr/>
        </p:nvSpPr>
        <p:spPr bwMode="auto">
          <a:xfrm>
            <a:off x="3648075" y="5065713"/>
            <a:ext cx="457200" cy="609600"/>
          </a:xfrm>
          <a:custGeom>
            <a:avLst/>
            <a:gdLst/>
            <a:ahLst/>
            <a:cxnLst>
              <a:cxn ang="0">
                <a:pos x="0" y="276"/>
              </a:cxn>
              <a:cxn ang="0">
                <a:pos x="0" y="0"/>
              </a:cxn>
              <a:cxn ang="0">
                <a:pos x="288" y="0"/>
              </a:cxn>
              <a:cxn ang="0">
                <a:pos x="288" y="276"/>
              </a:cxn>
              <a:cxn ang="0">
                <a:pos x="0" y="276"/>
              </a:cxn>
              <a:cxn ang="0">
                <a:pos x="0" y="384"/>
              </a:cxn>
              <a:cxn ang="0">
                <a:pos x="288" y="384"/>
              </a:cxn>
              <a:cxn ang="0">
                <a:pos x="288" y="276"/>
              </a:cxn>
              <a:cxn ang="0">
                <a:pos x="0" y="276"/>
              </a:cxn>
            </a:cxnLst>
            <a:rect l="0" t="0" r="r" b="b"/>
            <a:pathLst>
              <a:path w="288" h="384">
                <a:moveTo>
                  <a:pt x="0" y="276"/>
                </a:moveTo>
                <a:lnTo>
                  <a:pt x="0" y="0"/>
                </a:lnTo>
                <a:lnTo>
                  <a:pt x="288" y="0"/>
                </a:lnTo>
                <a:lnTo>
                  <a:pt x="288" y="276"/>
                </a:lnTo>
                <a:lnTo>
                  <a:pt x="0" y="276"/>
                </a:lnTo>
                <a:lnTo>
                  <a:pt x="0" y="384"/>
                </a:lnTo>
                <a:lnTo>
                  <a:pt x="288" y="384"/>
                </a:lnTo>
                <a:lnTo>
                  <a:pt x="288" y="276"/>
                </a:lnTo>
                <a:lnTo>
                  <a:pt x="0" y="276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1" name="Line 81"/>
          <p:cNvSpPr>
            <a:spLocks noChangeShapeType="1"/>
          </p:cNvSpPr>
          <p:nvPr/>
        </p:nvSpPr>
        <p:spPr bwMode="auto">
          <a:xfrm flipV="1">
            <a:off x="3876675" y="4827588"/>
            <a:ext cx="1588" cy="2381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2" name="Line 82"/>
          <p:cNvSpPr>
            <a:spLocks noChangeShapeType="1"/>
          </p:cNvSpPr>
          <p:nvPr/>
        </p:nvSpPr>
        <p:spPr bwMode="auto">
          <a:xfrm>
            <a:off x="3819525" y="4827588"/>
            <a:ext cx="123825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Line 83"/>
          <p:cNvSpPr>
            <a:spLocks noChangeShapeType="1"/>
          </p:cNvSpPr>
          <p:nvPr/>
        </p:nvSpPr>
        <p:spPr bwMode="auto">
          <a:xfrm>
            <a:off x="3876675" y="5675313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Line 84"/>
          <p:cNvSpPr>
            <a:spLocks noChangeShapeType="1"/>
          </p:cNvSpPr>
          <p:nvPr/>
        </p:nvSpPr>
        <p:spPr bwMode="auto">
          <a:xfrm>
            <a:off x="3819525" y="5818188"/>
            <a:ext cx="123825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5" name="Freeform 88"/>
          <p:cNvSpPr>
            <a:spLocks/>
          </p:cNvSpPr>
          <p:nvPr/>
        </p:nvSpPr>
        <p:spPr bwMode="auto">
          <a:xfrm>
            <a:off x="4248150" y="5380038"/>
            <a:ext cx="457200" cy="409575"/>
          </a:xfrm>
          <a:custGeom>
            <a:avLst/>
            <a:gdLst/>
            <a:ahLst/>
            <a:cxnLst>
              <a:cxn ang="0">
                <a:pos x="0" y="174"/>
              </a:cxn>
              <a:cxn ang="0">
                <a:pos x="0" y="0"/>
              </a:cxn>
              <a:cxn ang="0">
                <a:pos x="288" y="0"/>
              </a:cxn>
              <a:cxn ang="0">
                <a:pos x="288" y="174"/>
              </a:cxn>
              <a:cxn ang="0">
                <a:pos x="0" y="174"/>
              </a:cxn>
              <a:cxn ang="0">
                <a:pos x="0" y="258"/>
              </a:cxn>
              <a:cxn ang="0">
                <a:pos x="288" y="258"/>
              </a:cxn>
              <a:cxn ang="0">
                <a:pos x="288" y="174"/>
              </a:cxn>
              <a:cxn ang="0">
                <a:pos x="0" y="174"/>
              </a:cxn>
            </a:cxnLst>
            <a:rect l="0" t="0" r="r" b="b"/>
            <a:pathLst>
              <a:path w="288" h="258">
                <a:moveTo>
                  <a:pt x="0" y="174"/>
                </a:moveTo>
                <a:lnTo>
                  <a:pt x="0" y="0"/>
                </a:lnTo>
                <a:lnTo>
                  <a:pt x="288" y="0"/>
                </a:lnTo>
                <a:lnTo>
                  <a:pt x="288" y="174"/>
                </a:lnTo>
                <a:lnTo>
                  <a:pt x="0" y="174"/>
                </a:lnTo>
                <a:lnTo>
                  <a:pt x="0" y="258"/>
                </a:lnTo>
                <a:lnTo>
                  <a:pt x="288" y="258"/>
                </a:lnTo>
                <a:lnTo>
                  <a:pt x="288" y="174"/>
                </a:lnTo>
                <a:lnTo>
                  <a:pt x="0" y="174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6" name="Line 89"/>
          <p:cNvSpPr>
            <a:spLocks noChangeShapeType="1"/>
          </p:cNvSpPr>
          <p:nvPr/>
        </p:nvSpPr>
        <p:spPr bwMode="auto">
          <a:xfrm flipV="1">
            <a:off x="4476750" y="5351463"/>
            <a:ext cx="1588" cy="2857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Line 90"/>
          <p:cNvSpPr>
            <a:spLocks noChangeShapeType="1"/>
          </p:cNvSpPr>
          <p:nvPr/>
        </p:nvSpPr>
        <p:spPr bwMode="auto">
          <a:xfrm>
            <a:off x="4419600" y="5351463"/>
            <a:ext cx="123825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8" name="Line 91"/>
          <p:cNvSpPr>
            <a:spLocks noChangeShapeType="1"/>
          </p:cNvSpPr>
          <p:nvPr/>
        </p:nvSpPr>
        <p:spPr bwMode="auto">
          <a:xfrm>
            <a:off x="4476750" y="5789613"/>
            <a:ext cx="1588" cy="381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Line 92"/>
          <p:cNvSpPr>
            <a:spLocks noChangeShapeType="1"/>
          </p:cNvSpPr>
          <p:nvPr/>
        </p:nvSpPr>
        <p:spPr bwMode="auto">
          <a:xfrm>
            <a:off x="4419600" y="5827713"/>
            <a:ext cx="123825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0" name="Freeform 94"/>
          <p:cNvSpPr>
            <a:spLocks/>
          </p:cNvSpPr>
          <p:nvPr/>
        </p:nvSpPr>
        <p:spPr bwMode="auto">
          <a:xfrm>
            <a:off x="4838700" y="5551488"/>
            <a:ext cx="457200" cy="485775"/>
          </a:xfrm>
          <a:custGeom>
            <a:avLst/>
            <a:gdLst/>
            <a:ahLst/>
            <a:cxnLst>
              <a:cxn ang="0">
                <a:pos x="0" y="198"/>
              </a:cxn>
              <a:cxn ang="0">
                <a:pos x="0" y="0"/>
              </a:cxn>
              <a:cxn ang="0">
                <a:pos x="288" y="0"/>
              </a:cxn>
              <a:cxn ang="0">
                <a:pos x="288" y="198"/>
              </a:cxn>
              <a:cxn ang="0">
                <a:pos x="0" y="198"/>
              </a:cxn>
              <a:cxn ang="0">
                <a:pos x="0" y="306"/>
              </a:cxn>
              <a:cxn ang="0">
                <a:pos x="288" y="306"/>
              </a:cxn>
              <a:cxn ang="0">
                <a:pos x="288" y="198"/>
              </a:cxn>
              <a:cxn ang="0">
                <a:pos x="0" y="198"/>
              </a:cxn>
            </a:cxnLst>
            <a:rect l="0" t="0" r="r" b="b"/>
            <a:pathLst>
              <a:path w="288" h="306">
                <a:moveTo>
                  <a:pt x="0" y="198"/>
                </a:moveTo>
                <a:lnTo>
                  <a:pt x="0" y="0"/>
                </a:lnTo>
                <a:lnTo>
                  <a:pt x="288" y="0"/>
                </a:lnTo>
                <a:lnTo>
                  <a:pt x="288" y="198"/>
                </a:lnTo>
                <a:lnTo>
                  <a:pt x="0" y="198"/>
                </a:lnTo>
                <a:lnTo>
                  <a:pt x="0" y="306"/>
                </a:lnTo>
                <a:lnTo>
                  <a:pt x="288" y="306"/>
                </a:lnTo>
                <a:lnTo>
                  <a:pt x="288" y="198"/>
                </a:lnTo>
                <a:lnTo>
                  <a:pt x="0" y="19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1" name="Line 95"/>
          <p:cNvSpPr>
            <a:spLocks noChangeShapeType="1"/>
          </p:cNvSpPr>
          <p:nvPr/>
        </p:nvSpPr>
        <p:spPr bwMode="auto">
          <a:xfrm flipV="1">
            <a:off x="5067300" y="5427663"/>
            <a:ext cx="1588" cy="1238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" name="Line 96"/>
          <p:cNvSpPr>
            <a:spLocks noChangeShapeType="1"/>
          </p:cNvSpPr>
          <p:nvPr/>
        </p:nvSpPr>
        <p:spPr bwMode="auto">
          <a:xfrm>
            <a:off x="5010150" y="5427663"/>
            <a:ext cx="123825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" name="Line 97"/>
          <p:cNvSpPr>
            <a:spLocks noChangeShapeType="1"/>
          </p:cNvSpPr>
          <p:nvPr/>
        </p:nvSpPr>
        <p:spPr bwMode="auto">
          <a:xfrm>
            <a:off x="5067300" y="6037263"/>
            <a:ext cx="1588" cy="95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4" name="Line 98"/>
          <p:cNvSpPr>
            <a:spLocks noChangeShapeType="1"/>
          </p:cNvSpPr>
          <p:nvPr/>
        </p:nvSpPr>
        <p:spPr bwMode="auto">
          <a:xfrm>
            <a:off x="5010150" y="6046788"/>
            <a:ext cx="123825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5" name="Freeform 100"/>
          <p:cNvSpPr>
            <a:spLocks/>
          </p:cNvSpPr>
          <p:nvPr/>
        </p:nvSpPr>
        <p:spPr bwMode="auto">
          <a:xfrm>
            <a:off x="5438775" y="5627688"/>
            <a:ext cx="457200" cy="257175"/>
          </a:xfrm>
          <a:custGeom>
            <a:avLst/>
            <a:gdLst/>
            <a:ahLst/>
            <a:cxnLst>
              <a:cxn ang="0">
                <a:pos x="0" y="78"/>
              </a:cxn>
              <a:cxn ang="0">
                <a:pos x="0" y="0"/>
              </a:cxn>
              <a:cxn ang="0">
                <a:pos x="288" y="0"/>
              </a:cxn>
              <a:cxn ang="0">
                <a:pos x="288" y="78"/>
              </a:cxn>
              <a:cxn ang="0">
                <a:pos x="0" y="78"/>
              </a:cxn>
              <a:cxn ang="0">
                <a:pos x="0" y="162"/>
              </a:cxn>
              <a:cxn ang="0">
                <a:pos x="288" y="162"/>
              </a:cxn>
              <a:cxn ang="0">
                <a:pos x="288" y="78"/>
              </a:cxn>
              <a:cxn ang="0">
                <a:pos x="0" y="78"/>
              </a:cxn>
            </a:cxnLst>
            <a:rect l="0" t="0" r="r" b="b"/>
            <a:pathLst>
              <a:path w="288" h="162">
                <a:moveTo>
                  <a:pt x="0" y="78"/>
                </a:moveTo>
                <a:lnTo>
                  <a:pt x="0" y="0"/>
                </a:lnTo>
                <a:lnTo>
                  <a:pt x="288" y="0"/>
                </a:lnTo>
                <a:lnTo>
                  <a:pt x="288" y="78"/>
                </a:lnTo>
                <a:lnTo>
                  <a:pt x="0" y="78"/>
                </a:lnTo>
                <a:lnTo>
                  <a:pt x="0" y="162"/>
                </a:lnTo>
                <a:lnTo>
                  <a:pt x="288" y="162"/>
                </a:lnTo>
                <a:lnTo>
                  <a:pt x="288" y="78"/>
                </a:lnTo>
                <a:lnTo>
                  <a:pt x="0" y="78"/>
                </a:lnTo>
              </a:path>
            </a:pathLst>
          </a:cu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6" name="Line 101"/>
          <p:cNvSpPr>
            <a:spLocks noChangeShapeType="1"/>
          </p:cNvSpPr>
          <p:nvPr/>
        </p:nvSpPr>
        <p:spPr bwMode="auto">
          <a:xfrm flipV="1">
            <a:off x="5667375" y="5532438"/>
            <a:ext cx="1588" cy="952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7" name="Line 102"/>
          <p:cNvSpPr>
            <a:spLocks noChangeShapeType="1"/>
          </p:cNvSpPr>
          <p:nvPr/>
        </p:nvSpPr>
        <p:spPr bwMode="auto">
          <a:xfrm>
            <a:off x="5610225" y="5532438"/>
            <a:ext cx="123825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8" name="Line 103"/>
          <p:cNvSpPr>
            <a:spLocks noChangeShapeType="1"/>
          </p:cNvSpPr>
          <p:nvPr/>
        </p:nvSpPr>
        <p:spPr bwMode="auto">
          <a:xfrm>
            <a:off x="5667375" y="5884863"/>
            <a:ext cx="1588" cy="1238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9" name="Line 104"/>
          <p:cNvSpPr>
            <a:spLocks noChangeShapeType="1"/>
          </p:cNvSpPr>
          <p:nvPr/>
        </p:nvSpPr>
        <p:spPr bwMode="auto">
          <a:xfrm>
            <a:off x="5610225" y="6008688"/>
            <a:ext cx="123825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0" name="Line 105"/>
          <p:cNvSpPr>
            <a:spLocks noChangeShapeType="1"/>
          </p:cNvSpPr>
          <p:nvPr/>
        </p:nvSpPr>
        <p:spPr bwMode="auto">
          <a:xfrm>
            <a:off x="3400425" y="6332538"/>
            <a:ext cx="27432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1" name="Line 106"/>
          <p:cNvSpPr>
            <a:spLocks noChangeShapeType="1"/>
          </p:cNvSpPr>
          <p:nvPr/>
        </p:nvSpPr>
        <p:spPr bwMode="auto">
          <a:xfrm flipV="1">
            <a:off x="3400425" y="4503738"/>
            <a:ext cx="1588" cy="1828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b="1"/>
          </a:p>
        </p:txBody>
      </p:sp>
      <p:cxnSp>
        <p:nvCxnSpPr>
          <p:cNvPr id="112" name="Connecteur droit 111"/>
          <p:cNvCxnSpPr/>
          <p:nvPr/>
        </p:nvCxnSpPr>
        <p:spPr bwMode="auto">
          <a:xfrm rot="5400000">
            <a:off x="3858419" y="4709318"/>
            <a:ext cx="555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 bwMode="auto">
          <a:xfrm rot="5400000">
            <a:off x="5078413" y="4710112"/>
            <a:ext cx="539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/>
          <p:nvPr/>
        </p:nvCxnSpPr>
        <p:spPr>
          <a:xfrm flipV="1">
            <a:off x="3886200" y="4672012"/>
            <a:ext cx="1219200" cy="11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ZoneTexte 30"/>
          <p:cNvSpPr txBox="1">
            <a:spLocks noChangeArrowheads="1"/>
          </p:cNvSpPr>
          <p:nvPr/>
        </p:nvSpPr>
        <p:spPr bwMode="auto">
          <a:xfrm>
            <a:off x="3962402" y="4455622"/>
            <a:ext cx="106679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000" b="1" i="1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p</a:t>
            </a:r>
            <a:r>
              <a:rPr lang="fr-FR" sz="1000" b="1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&lt; </a:t>
            </a:r>
            <a:r>
              <a:rPr lang="fr-FR" sz="1000" b="1" dirty="0" smtClean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0.03</a:t>
            </a:r>
            <a:endParaRPr lang="fr-FR" sz="1000" b="1" dirty="0">
              <a:solidFill>
                <a:srgbClr val="000000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cxnSp>
        <p:nvCxnSpPr>
          <p:cNvPr id="116" name="Connecteur droit 115"/>
          <p:cNvCxnSpPr/>
          <p:nvPr/>
        </p:nvCxnSpPr>
        <p:spPr bwMode="auto">
          <a:xfrm rot="5400000">
            <a:off x="3858419" y="4457396"/>
            <a:ext cx="555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 bwMode="auto">
          <a:xfrm rot="5400000">
            <a:off x="5688012" y="4458190"/>
            <a:ext cx="539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>
            <a:off x="3886200" y="4431202"/>
            <a:ext cx="1828800" cy="10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30"/>
          <p:cNvSpPr txBox="1">
            <a:spLocks noChangeArrowheads="1"/>
          </p:cNvSpPr>
          <p:nvPr/>
        </p:nvSpPr>
        <p:spPr bwMode="auto">
          <a:xfrm>
            <a:off x="4191001" y="4203700"/>
            <a:ext cx="106679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000" b="1" i="1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p</a:t>
            </a:r>
            <a:r>
              <a:rPr lang="fr-FR" sz="1000" b="1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&lt; </a:t>
            </a:r>
            <a:r>
              <a:rPr lang="fr-FR" sz="1000" b="1" dirty="0" smtClean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0.04</a:t>
            </a:r>
            <a:endParaRPr lang="fr-FR" sz="1000" b="1" dirty="0">
              <a:solidFill>
                <a:srgbClr val="000000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grpSp>
        <p:nvGrpSpPr>
          <p:cNvPr id="120" name="Grouper 119"/>
          <p:cNvGrpSpPr/>
          <p:nvPr/>
        </p:nvGrpSpPr>
        <p:grpSpPr>
          <a:xfrm>
            <a:off x="533400" y="1460499"/>
            <a:ext cx="8078688" cy="2514601"/>
            <a:chOff x="379512" y="3809999"/>
            <a:chExt cx="8078688" cy="2514601"/>
          </a:xfrm>
        </p:grpSpPr>
        <p:sp>
          <p:nvSpPr>
            <p:cNvPr id="121" name="Rectangle 49"/>
            <p:cNvSpPr>
              <a:spLocks noChangeArrowheads="1"/>
            </p:cNvSpPr>
            <p:nvPr/>
          </p:nvSpPr>
          <p:spPr bwMode="auto">
            <a:xfrm>
              <a:off x="1602969" y="6016823"/>
              <a:ext cx="3109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WT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(n=9)</a:t>
              </a:r>
              <a:endPara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22" name="Rectangle 52"/>
            <p:cNvSpPr>
              <a:spLocks noChangeArrowheads="1"/>
            </p:cNvSpPr>
            <p:nvPr/>
          </p:nvSpPr>
          <p:spPr bwMode="auto">
            <a:xfrm>
              <a:off x="2683413" y="6016823"/>
              <a:ext cx="4562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TS1Yey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(n=9)</a:t>
              </a:r>
              <a:endPara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cxnSp>
          <p:nvCxnSpPr>
            <p:cNvPr id="123" name="Connecteur droit 122"/>
            <p:cNvCxnSpPr/>
            <p:nvPr/>
          </p:nvCxnSpPr>
          <p:spPr bwMode="auto">
            <a:xfrm rot="5400000">
              <a:off x="1648619" y="4163218"/>
              <a:ext cx="555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 bwMode="auto">
            <a:xfrm rot="5400000">
              <a:off x="2868613" y="4164012"/>
              <a:ext cx="539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 flipV="1">
              <a:off x="1676400" y="4125912"/>
              <a:ext cx="1219200" cy="111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ZoneTexte 30"/>
            <p:cNvSpPr txBox="1">
              <a:spLocks noChangeArrowheads="1"/>
            </p:cNvSpPr>
            <p:nvPr/>
          </p:nvSpPr>
          <p:spPr bwMode="auto">
            <a:xfrm>
              <a:off x="1752602" y="3909522"/>
              <a:ext cx="1066799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fr-FR" sz="1000" b="1" i="1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p</a:t>
              </a:r>
              <a:r>
                <a:rPr lang="fr-FR" sz="1000" b="1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&lt; </a:t>
              </a:r>
              <a:r>
                <a:rPr lang="fr-FR" sz="1000" b="1" dirty="0" smtClean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0.02</a:t>
              </a:r>
              <a:endParaRPr lang="fr-FR" sz="1000" b="1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27" name="Rectangle 45"/>
            <p:cNvSpPr>
              <a:spLocks noChangeArrowheads="1"/>
            </p:cNvSpPr>
            <p:nvPr/>
          </p:nvSpPr>
          <p:spPr bwMode="auto">
            <a:xfrm rot="16200000">
              <a:off x="-587343" y="4975257"/>
              <a:ext cx="208759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0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Brain</a:t>
              </a: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 </a:t>
              </a:r>
              <a:r>
                <a:rPr lang="fr-FR" sz="10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fibrinogen</a:t>
              </a: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 </a:t>
              </a:r>
              <a:r>
                <a:rPr kumimoji="0" lang="fr-FR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protein</a:t>
              </a: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 </a:t>
              </a:r>
              <a:r>
                <a:rPr kumimoji="0" lang="fr-FR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level</a:t>
              </a: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 (AU) </a:t>
              </a:r>
              <a:endPara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28" name="ZoneTexte 127"/>
            <p:cNvSpPr txBox="1"/>
            <p:nvPr/>
          </p:nvSpPr>
          <p:spPr>
            <a:xfrm>
              <a:off x="2971800" y="3944779"/>
              <a:ext cx="1282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dirty="0" smtClean="0">
                  <a:latin typeface="Arial"/>
                  <a:cs typeface="Arial"/>
                </a:rPr>
                <a:t>R=0.615; p&lt;0.0173</a:t>
              </a:r>
              <a:endParaRPr lang="fr-FR" sz="1000" dirty="0">
                <a:latin typeface="Arial"/>
                <a:cs typeface="Arial"/>
              </a:endParaRPr>
            </a:p>
          </p:txBody>
        </p:sp>
        <p:sp>
          <p:nvSpPr>
            <p:cNvPr id="129" name="Rectangle 49"/>
            <p:cNvSpPr>
              <a:spLocks noChangeArrowheads="1"/>
            </p:cNvSpPr>
            <p:nvPr/>
          </p:nvSpPr>
          <p:spPr bwMode="auto">
            <a:xfrm>
              <a:off x="6376022" y="5943600"/>
              <a:ext cx="30995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WT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(n=8)</a:t>
              </a:r>
              <a:endPara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30" name="Rectangle 52"/>
            <p:cNvSpPr>
              <a:spLocks noChangeArrowheads="1"/>
            </p:cNvSpPr>
            <p:nvPr/>
          </p:nvSpPr>
          <p:spPr bwMode="auto">
            <a:xfrm>
              <a:off x="7455952" y="5943600"/>
              <a:ext cx="45629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TS1Yey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(n=8)</a:t>
              </a:r>
              <a:endPara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endParaRPr>
            </a:p>
          </p:txBody>
        </p:sp>
        <p:cxnSp>
          <p:nvCxnSpPr>
            <p:cNvPr id="131" name="Connecteur droit 130"/>
            <p:cNvCxnSpPr/>
            <p:nvPr/>
          </p:nvCxnSpPr>
          <p:spPr bwMode="auto">
            <a:xfrm rot="5400000">
              <a:off x="6439694" y="4216096"/>
              <a:ext cx="555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 bwMode="auto">
            <a:xfrm rot="5400000">
              <a:off x="7659688" y="4216890"/>
              <a:ext cx="539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/>
            <p:cNvCxnSpPr/>
            <p:nvPr/>
          </p:nvCxnSpPr>
          <p:spPr>
            <a:xfrm flipV="1">
              <a:off x="6467475" y="4178790"/>
              <a:ext cx="1219200" cy="111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ZoneTexte 30"/>
            <p:cNvSpPr txBox="1">
              <a:spLocks noChangeArrowheads="1"/>
            </p:cNvSpPr>
            <p:nvPr/>
          </p:nvSpPr>
          <p:spPr bwMode="auto">
            <a:xfrm>
              <a:off x="6543677" y="3962400"/>
              <a:ext cx="1066799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fr-FR" sz="1000" b="1" i="1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p</a:t>
              </a:r>
              <a:r>
                <a:rPr lang="fr-FR" sz="1000" b="1" dirty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&lt; </a:t>
              </a:r>
              <a:r>
                <a:rPr lang="fr-FR" sz="1000" b="1" dirty="0" smtClean="0">
                  <a:solidFill>
                    <a:srgbClr val="000000"/>
                  </a:solidFill>
                  <a:latin typeface="Arial"/>
                  <a:ea typeface="ＭＳ Ｐゴシック" pitchFamily="34" charset="-128"/>
                  <a:cs typeface="Arial"/>
                </a:rPr>
                <a:t>0.03</a:t>
              </a:r>
              <a:endParaRPr lang="fr-FR" sz="1000" b="1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endParaRPr>
            </a:p>
          </p:txBody>
        </p:sp>
        <p:sp>
          <p:nvSpPr>
            <p:cNvPr id="135" name="Rectangle 45"/>
            <p:cNvSpPr>
              <a:spLocks noChangeArrowheads="1"/>
            </p:cNvSpPr>
            <p:nvPr/>
          </p:nvSpPr>
          <p:spPr bwMode="auto">
            <a:xfrm rot="16200000">
              <a:off x="3950781" y="4955095"/>
              <a:ext cx="244407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Plasma </a:t>
              </a:r>
              <a:r>
                <a:rPr lang="fr-FR" sz="10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fibrinogen</a:t>
              </a: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 </a:t>
              </a:r>
              <a:r>
                <a:rPr kumimoji="0" lang="fr-FR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protein</a:t>
              </a: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 </a:t>
              </a:r>
              <a:r>
                <a:rPr kumimoji="0" lang="fr-FR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level</a:t>
              </a: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 (</a:t>
              </a:r>
              <a:r>
                <a:rPr lang="fr-FR" sz="1000" b="1" dirty="0" smtClean="0">
                  <a:solidFill>
                    <a:srgbClr val="000000"/>
                  </a:solidFill>
                  <a:latin typeface="Symbol" charset="2"/>
                  <a:cs typeface="Symbol" charset="2"/>
                </a:rPr>
                <a:t>m</a:t>
              </a:r>
              <a:r>
                <a:rPr lang="fr-FR" sz="1000" b="1" dirty="0" smtClean="0">
                  <a:solidFill>
                    <a:srgbClr val="000000"/>
                  </a:solidFill>
                  <a:latin typeface="Arial"/>
                  <a:cs typeface="Arial"/>
                </a:rPr>
                <a:t>g/</a:t>
              </a:r>
              <a:r>
                <a:rPr lang="fr-FR" sz="1000" b="1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mL</a:t>
              </a:r>
              <a:r>
                <a:rPr kumimoji="0" lang="fr-FR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) </a:t>
              </a:r>
              <a:endParaRPr kumimoji="0" lang="fr-F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36" name="Line 6"/>
            <p:cNvSpPr>
              <a:spLocks noChangeShapeType="1"/>
            </p:cNvSpPr>
            <p:nvPr/>
          </p:nvSpPr>
          <p:spPr bwMode="auto">
            <a:xfrm flipV="1">
              <a:off x="5715000" y="4057650"/>
              <a:ext cx="1588" cy="1828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37" name="Line 7"/>
            <p:cNvSpPr>
              <a:spLocks noChangeShapeType="1"/>
            </p:cNvSpPr>
            <p:nvPr/>
          </p:nvSpPr>
          <p:spPr bwMode="auto">
            <a:xfrm flipH="1">
              <a:off x="5676900" y="588645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38" name="Line 9"/>
            <p:cNvSpPr>
              <a:spLocks noChangeShapeType="1"/>
            </p:cNvSpPr>
            <p:nvPr/>
          </p:nvSpPr>
          <p:spPr bwMode="auto">
            <a:xfrm flipH="1">
              <a:off x="5695950" y="58102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39" name="Line 11"/>
            <p:cNvSpPr>
              <a:spLocks noChangeShapeType="1"/>
            </p:cNvSpPr>
            <p:nvPr/>
          </p:nvSpPr>
          <p:spPr bwMode="auto">
            <a:xfrm flipH="1">
              <a:off x="5695950" y="57340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40" name="Line 13"/>
            <p:cNvSpPr>
              <a:spLocks noChangeShapeType="1"/>
            </p:cNvSpPr>
            <p:nvPr/>
          </p:nvSpPr>
          <p:spPr bwMode="auto">
            <a:xfrm flipH="1">
              <a:off x="5695950" y="56578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41" name="Rectangle 15"/>
            <p:cNvSpPr>
              <a:spLocks noChangeArrowheads="1"/>
            </p:cNvSpPr>
            <p:nvPr/>
          </p:nvSpPr>
          <p:spPr bwMode="auto">
            <a:xfrm>
              <a:off x="5572125" y="5838825"/>
              <a:ext cx="7132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0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42" name="Line 16"/>
            <p:cNvSpPr>
              <a:spLocks noChangeShapeType="1"/>
            </p:cNvSpPr>
            <p:nvPr/>
          </p:nvSpPr>
          <p:spPr bwMode="auto">
            <a:xfrm flipH="1">
              <a:off x="5676900" y="558165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43" name="Line 18"/>
            <p:cNvSpPr>
              <a:spLocks noChangeShapeType="1"/>
            </p:cNvSpPr>
            <p:nvPr/>
          </p:nvSpPr>
          <p:spPr bwMode="auto">
            <a:xfrm flipH="1">
              <a:off x="5695950" y="55054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44" name="Line 20"/>
            <p:cNvSpPr>
              <a:spLocks noChangeShapeType="1"/>
            </p:cNvSpPr>
            <p:nvPr/>
          </p:nvSpPr>
          <p:spPr bwMode="auto">
            <a:xfrm flipH="1">
              <a:off x="5695950" y="54292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45" name="Line 22"/>
            <p:cNvSpPr>
              <a:spLocks noChangeShapeType="1"/>
            </p:cNvSpPr>
            <p:nvPr/>
          </p:nvSpPr>
          <p:spPr bwMode="auto">
            <a:xfrm flipH="1">
              <a:off x="5695950" y="53530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46" name="Rectangle 24"/>
            <p:cNvSpPr>
              <a:spLocks noChangeArrowheads="1"/>
            </p:cNvSpPr>
            <p:nvPr/>
          </p:nvSpPr>
          <p:spPr bwMode="auto">
            <a:xfrm>
              <a:off x="5457825" y="5534025"/>
              <a:ext cx="21396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200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47" name="Line 25"/>
            <p:cNvSpPr>
              <a:spLocks noChangeShapeType="1"/>
            </p:cNvSpPr>
            <p:nvPr/>
          </p:nvSpPr>
          <p:spPr bwMode="auto">
            <a:xfrm flipH="1">
              <a:off x="5676900" y="527685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48" name="Line 27"/>
            <p:cNvSpPr>
              <a:spLocks noChangeShapeType="1"/>
            </p:cNvSpPr>
            <p:nvPr/>
          </p:nvSpPr>
          <p:spPr bwMode="auto">
            <a:xfrm flipH="1">
              <a:off x="5695950" y="52006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49" name="Line 29"/>
            <p:cNvSpPr>
              <a:spLocks noChangeShapeType="1"/>
            </p:cNvSpPr>
            <p:nvPr/>
          </p:nvSpPr>
          <p:spPr bwMode="auto">
            <a:xfrm flipH="1">
              <a:off x="5695950" y="51244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50" name="Line 31"/>
            <p:cNvSpPr>
              <a:spLocks noChangeShapeType="1"/>
            </p:cNvSpPr>
            <p:nvPr/>
          </p:nvSpPr>
          <p:spPr bwMode="auto">
            <a:xfrm flipH="1">
              <a:off x="5695950" y="50482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51" name="Rectangle 33"/>
            <p:cNvSpPr>
              <a:spLocks noChangeArrowheads="1"/>
            </p:cNvSpPr>
            <p:nvPr/>
          </p:nvSpPr>
          <p:spPr bwMode="auto">
            <a:xfrm>
              <a:off x="5457825" y="5229225"/>
              <a:ext cx="21396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400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52" name="Line 34"/>
            <p:cNvSpPr>
              <a:spLocks noChangeShapeType="1"/>
            </p:cNvSpPr>
            <p:nvPr/>
          </p:nvSpPr>
          <p:spPr bwMode="auto">
            <a:xfrm flipH="1">
              <a:off x="5676900" y="497205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53" name="Line 36"/>
            <p:cNvSpPr>
              <a:spLocks noChangeShapeType="1"/>
            </p:cNvSpPr>
            <p:nvPr/>
          </p:nvSpPr>
          <p:spPr bwMode="auto">
            <a:xfrm flipH="1">
              <a:off x="5695950" y="48958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54" name="Line 38"/>
            <p:cNvSpPr>
              <a:spLocks noChangeShapeType="1"/>
            </p:cNvSpPr>
            <p:nvPr/>
          </p:nvSpPr>
          <p:spPr bwMode="auto">
            <a:xfrm flipH="1">
              <a:off x="5695950" y="48196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55" name="Line 40"/>
            <p:cNvSpPr>
              <a:spLocks noChangeShapeType="1"/>
            </p:cNvSpPr>
            <p:nvPr/>
          </p:nvSpPr>
          <p:spPr bwMode="auto">
            <a:xfrm flipH="1">
              <a:off x="5695950" y="47434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56" name="Rectangle 42"/>
            <p:cNvSpPr>
              <a:spLocks noChangeArrowheads="1"/>
            </p:cNvSpPr>
            <p:nvPr/>
          </p:nvSpPr>
          <p:spPr bwMode="auto">
            <a:xfrm>
              <a:off x="5457825" y="4924425"/>
              <a:ext cx="21396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600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57" name="Line 43"/>
            <p:cNvSpPr>
              <a:spLocks noChangeShapeType="1"/>
            </p:cNvSpPr>
            <p:nvPr/>
          </p:nvSpPr>
          <p:spPr bwMode="auto">
            <a:xfrm flipH="1">
              <a:off x="5676900" y="466725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58" name="Line 45"/>
            <p:cNvSpPr>
              <a:spLocks noChangeShapeType="1"/>
            </p:cNvSpPr>
            <p:nvPr/>
          </p:nvSpPr>
          <p:spPr bwMode="auto">
            <a:xfrm flipH="1">
              <a:off x="5695950" y="45910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59" name="Line 47"/>
            <p:cNvSpPr>
              <a:spLocks noChangeShapeType="1"/>
            </p:cNvSpPr>
            <p:nvPr/>
          </p:nvSpPr>
          <p:spPr bwMode="auto">
            <a:xfrm flipH="1">
              <a:off x="5695950" y="45148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60" name="Line 49"/>
            <p:cNvSpPr>
              <a:spLocks noChangeShapeType="1"/>
            </p:cNvSpPr>
            <p:nvPr/>
          </p:nvSpPr>
          <p:spPr bwMode="auto">
            <a:xfrm flipH="1">
              <a:off x="5695950" y="44386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61" name="Rectangle 51"/>
            <p:cNvSpPr>
              <a:spLocks noChangeArrowheads="1"/>
            </p:cNvSpPr>
            <p:nvPr/>
          </p:nvSpPr>
          <p:spPr bwMode="auto">
            <a:xfrm>
              <a:off x="5457825" y="4619625"/>
              <a:ext cx="213963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800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62" name="Line 52"/>
            <p:cNvSpPr>
              <a:spLocks noChangeShapeType="1"/>
            </p:cNvSpPr>
            <p:nvPr/>
          </p:nvSpPr>
          <p:spPr bwMode="auto">
            <a:xfrm flipH="1">
              <a:off x="5676900" y="436245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63" name="Line 54"/>
            <p:cNvSpPr>
              <a:spLocks noChangeShapeType="1"/>
            </p:cNvSpPr>
            <p:nvPr/>
          </p:nvSpPr>
          <p:spPr bwMode="auto">
            <a:xfrm flipH="1">
              <a:off x="5695950" y="42862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64" name="Line 56"/>
            <p:cNvSpPr>
              <a:spLocks noChangeShapeType="1"/>
            </p:cNvSpPr>
            <p:nvPr/>
          </p:nvSpPr>
          <p:spPr bwMode="auto">
            <a:xfrm flipH="1">
              <a:off x="5695950" y="42100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65" name="Line 58"/>
            <p:cNvSpPr>
              <a:spLocks noChangeShapeType="1"/>
            </p:cNvSpPr>
            <p:nvPr/>
          </p:nvSpPr>
          <p:spPr bwMode="auto">
            <a:xfrm flipH="1">
              <a:off x="5695950" y="41338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66" name="Rectangle 60"/>
            <p:cNvSpPr>
              <a:spLocks noChangeArrowheads="1"/>
            </p:cNvSpPr>
            <p:nvPr/>
          </p:nvSpPr>
          <p:spPr bwMode="auto">
            <a:xfrm>
              <a:off x="5400675" y="4314825"/>
              <a:ext cx="28528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1000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67" name="Line 61"/>
            <p:cNvSpPr>
              <a:spLocks noChangeShapeType="1"/>
            </p:cNvSpPr>
            <p:nvPr/>
          </p:nvSpPr>
          <p:spPr bwMode="auto">
            <a:xfrm flipH="1">
              <a:off x="5676900" y="405765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68" name="Rectangle 63"/>
            <p:cNvSpPr>
              <a:spLocks noChangeArrowheads="1"/>
            </p:cNvSpPr>
            <p:nvPr/>
          </p:nvSpPr>
          <p:spPr bwMode="auto">
            <a:xfrm>
              <a:off x="5400675" y="4010025"/>
              <a:ext cx="28528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1200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69" name="Line 65"/>
            <p:cNvSpPr>
              <a:spLocks noChangeShapeType="1"/>
            </p:cNvSpPr>
            <p:nvPr/>
          </p:nvSpPr>
          <p:spPr bwMode="auto">
            <a:xfrm>
              <a:off x="5715000" y="5886450"/>
              <a:ext cx="27432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77"/>
            <p:cNvSpPr>
              <a:spLocks/>
            </p:cNvSpPr>
            <p:nvPr/>
          </p:nvSpPr>
          <p:spPr bwMode="auto">
            <a:xfrm>
              <a:off x="6029325" y="5124450"/>
              <a:ext cx="914400" cy="352425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0"/>
                </a:cxn>
                <a:cxn ang="0">
                  <a:pos x="576" y="0"/>
                </a:cxn>
                <a:cxn ang="0">
                  <a:pos x="576" y="102"/>
                </a:cxn>
                <a:cxn ang="0">
                  <a:pos x="0" y="102"/>
                </a:cxn>
                <a:cxn ang="0">
                  <a:pos x="0" y="222"/>
                </a:cxn>
                <a:cxn ang="0">
                  <a:pos x="576" y="222"/>
                </a:cxn>
                <a:cxn ang="0">
                  <a:pos x="576" y="102"/>
                </a:cxn>
                <a:cxn ang="0">
                  <a:pos x="0" y="102"/>
                </a:cxn>
              </a:cxnLst>
              <a:rect l="0" t="0" r="r" b="b"/>
              <a:pathLst>
                <a:path w="576" h="222">
                  <a:moveTo>
                    <a:pt x="0" y="102"/>
                  </a:moveTo>
                  <a:lnTo>
                    <a:pt x="0" y="0"/>
                  </a:lnTo>
                  <a:lnTo>
                    <a:pt x="576" y="0"/>
                  </a:lnTo>
                  <a:lnTo>
                    <a:pt x="576" y="102"/>
                  </a:lnTo>
                  <a:lnTo>
                    <a:pt x="0" y="102"/>
                  </a:lnTo>
                  <a:lnTo>
                    <a:pt x="0" y="222"/>
                  </a:lnTo>
                  <a:lnTo>
                    <a:pt x="576" y="222"/>
                  </a:lnTo>
                  <a:lnTo>
                    <a:pt x="576" y="102"/>
                  </a:lnTo>
                  <a:lnTo>
                    <a:pt x="0" y="10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Line 78"/>
            <p:cNvSpPr>
              <a:spLocks noChangeShapeType="1"/>
            </p:cNvSpPr>
            <p:nvPr/>
          </p:nvSpPr>
          <p:spPr bwMode="auto">
            <a:xfrm flipV="1">
              <a:off x="6486525" y="5057775"/>
              <a:ext cx="1588" cy="66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Line 79"/>
            <p:cNvSpPr>
              <a:spLocks noChangeShapeType="1"/>
            </p:cNvSpPr>
            <p:nvPr/>
          </p:nvSpPr>
          <p:spPr bwMode="auto">
            <a:xfrm>
              <a:off x="6362700" y="5057775"/>
              <a:ext cx="2571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Line 80"/>
            <p:cNvSpPr>
              <a:spLocks noChangeShapeType="1"/>
            </p:cNvSpPr>
            <p:nvPr/>
          </p:nvSpPr>
          <p:spPr bwMode="auto">
            <a:xfrm>
              <a:off x="6486525" y="5476875"/>
              <a:ext cx="1588" cy="123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Line 81"/>
            <p:cNvSpPr>
              <a:spLocks noChangeShapeType="1"/>
            </p:cNvSpPr>
            <p:nvPr/>
          </p:nvSpPr>
          <p:spPr bwMode="auto">
            <a:xfrm>
              <a:off x="6362700" y="5600700"/>
              <a:ext cx="2571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85"/>
            <p:cNvSpPr>
              <a:spLocks/>
            </p:cNvSpPr>
            <p:nvPr/>
          </p:nvSpPr>
          <p:spPr bwMode="auto">
            <a:xfrm>
              <a:off x="7229475" y="4886325"/>
              <a:ext cx="914400" cy="266700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0"/>
                </a:cxn>
                <a:cxn ang="0">
                  <a:pos x="576" y="0"/>
                </a:cxn>
                <a:cxn ang="0">
                  <a:pos x="576" y="102"/>
                </a:cxn>
                <a:cxn ang="0">
                  <a:pos x="0" y="102"/>
                </a:cxn>
                <a:cxn ang="0">
                  <a:pos x="0" y="168"/>
                </a:cxn>
                <a:cxn ang="0">
                  <a:pos x="576" y="168"/>
                </a:cxn>
                <a:cxn ang="0">
                  <a:pos x="576" y="102"/>
                </a:cxn>
                <a:cxn ang="0">
                  <a:pos x="0" y="102"/>
                </a:cxn>
              </a:cxnLst>
              <a:rect l="0" t="0" r="r" b="b"/>
              <a:pathLst>
                <a:path w="576" h="168">
                  <a:moveTo>
                    <a:pt x="0" y="102"/>
                  </a:moveTo>
                  <a:lnTo>
                    <a:pt x="0" y="0"/>
                  </a:lnTo>
                  <a:lnTo>
                    <a:pt x="576" y="0"/>
                  </a:lnTo>
                  <a:lnTo>
                    <a:pt x="576" y="102"/>
                  </a:lnTo>
                  <a:lnTo>
                    <a:pt x="0" y="102"/>
                  </a:lnTo>
                  <a:lnTo>
                    <a:pt x="0" y="168"/>
                  </a:lnTo>
                  <a:lnTo>
                    <a:pt x="576" y="168"/>
                  </a:lnTo>
                  <a:lnTo>
                    <a:pt x="576" y="102"/>
                  </a:lnTo>
                  <a:lnTo>
                    <a:pt x="0" y="10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Line 86"/>
            <p:cNvSpPr>
              <a:spLocks noChangeShapeType="1"/>
            </p:cNvSpPr>
            <p:nvPr/>
          </p:nvSpPr>
          <p:spPr bwMode="auto">
            <a:xfrm flipV="1">
              <a:off x="7686675" y="4343400"/>
              <a:ext cx="1588" cy="5429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Line 87"/>
            <p:cNvSpPr>
              <a:spLocks noChangeShapeType="1"/>
            </p:cNvSpPr>
            <p:nvPr/>
          </p:nvSpPr>
          <p:spPr bwMode="auto">
            <a:xfrm>
              <a:off x="7562850" y="4343400"/>
              <a:ext cx="2571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Line 88"/>
            <p:cNvSpPr>
              <a:spLocks noChangeShapeType="1"/>
            </p:cNvSpPr>
            <p:nvPr/>
          </p:nvSpPr>
          <p:spPr bwMode="auto">
            <a:xfrm>
              <a:off x="7686675" y="5153025"/>
              <a:ext cx="1588" cy="1333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Line 89"/>
            <p:cNvSpPr>
              <a:spLocks noChangeShapeType="1"/>
            </p:cNvSpPr>
            <p:nvPr/>
          </p:nvSpPr>
          <p:spPr bwMode="auto">
            <a:xfrm>
              <a:off x="7562850" y="5286375"/>
              <a:ext cx="2571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Line 92"/>
            <p:cNvSpPr>
              <a:spLocks noChangeShapeType="1"/>
            </p:cNvSpPr>
            <p:nvPr/>
          </p:nvSpPr>
          <p:spPr bwMode="auto">
            <a:xfrm>
              <a:off x="5715000" y="5886450"/>
              <a:ext cx="27432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Line 93"/>
            <p:cNvSpPr>
              <a:spLocks noChangeShapeType="1"/>
            </p:cNvSpPr>
            <p:nvPr/>
          </p:nvSpPr>
          <p:spPr bwMode="auto">
            <a:xfrm flipV="1">
              <a:off x="5715000" y="4057650"/>
              <a:ext cx="1588" cy="1828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82" name="Line 332"/>
            <p:cNvSpPr>
              <a:spLocks noChangeShapeType="1"/>
            </p:cNvSpPr>
            <p:nvPr/>
          </p:nvSpPr>
          <p:spPr bwMode="auto">
            <a:xfrm flipV="1">
              <a:off x="914400" y="4133850"/>
              <a:ext cx="1587" cy="1828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83" name="Line 333"/>
            <p:cNvSpPr>
              <a:spLocks noChangeShapeType="1"/>
            </p:cNvSpPr>
            <p:nvPr/>
          </p:nvSpPr>
          <p:spPr bwMode="auto">
            <a:xfrm flipH="1">
              <a:off x="876300" y="596265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84" name="Line 335"/>
            <p:cNvSpPr>
              <a:spLocks noChangeShapeType="1"/>
            </p:cNvSpPr>
            <p:nvPr/>
          </p:nvSpPr>
          <p:spPr bwMode="auto">
            <a:xfrm flipH="1">
              <a:off x="895350" y="586740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85" name="Rectangle 337"/>
            <p:cNvSpPr>
              <a:spLocks noChangeArrowheads="1"/>
            </p:cNvSpPr>
            <p:nvPr/>
          </p:nvSpPr>
          <p:spPr bwMode="auto">
            <a:xfrm>
              <a:off x="742950" y="5915025"/>
              <a:ext cx="10695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,9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86" name="Line 338"/>
            <p:cNvSpPr>
              <a:spLocks noChangeShapeType="1"/>
            </p:cNvSpPr>
            <p:nvPr/>
          </p:nvSpPr>
          <p:spPr bwMode="auto">
            <a:xfrm flipH="1">
              <a:off x="876300" y="5781675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87" name="Line 340"/>
            <p:cNvSpPr>
              <a:spLocks noChangeShapeType="1"/>
            </p:cNvSpPr>
            <p:nvPr/>
          </p:nvSpPr>
          <p:spPr bwMode="auto">
            <a:xfrm flipH="1">
              <a:off x="895350" y="5686425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88" name="Rectangle 342"/>
            <p:cNvSpPr>
              <a:spLocks noChangeArrowheads="1"/>
            </p:cNvSpPr>
            <p:nvPr/>
          </p:nvSpPr>
          <p:spPr bwMode="auto">
            <a:xfrm>
              <a:off x="771525" y="5734050"/>
              <a:ext cx="7132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89" name="Line 343"/>
            <p:cNvSpPr>
              <a:spLocks noChangeShapeType="1"/>
            </p:cNvSpPr>
            <p:nvPr/>
          </p:nvSpPr>
          <p:spPr bwMode="auto">
            <a:xfrm flipH="1">
              <a:off x="876300" y="560070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90" name="Line 345"/>
            <p:cNvSpPr>
              <a:spLocks noChangeShapeType="1"/>
            </p:cNvSpPr>
            <p:nvPr/>
          </p:nvSpPr>
          <p:spPr bwMode="auto">
            <a:xfrm flipH="1">
              <a:off x="895350" y="55054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91" name="Rectangle 347"/>
            <p:cNvSpPr>
              <a:spLocks noChangeArrowheads="1"/>
            </p:cNvSpPr>
            <p:nvPr/>
          </p:nvSpPr>
          <p:spPr bwMode="auto">
            <a:xfrm>
              <a:off x="685800" y="5553075"/>
              <a:ext cx="1782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1,1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2" name="Line 348"/>
            <p:cNvSpPr>
              <a:spLocks noChangeShapeType="1"/>
            </p:cNvSpPr>
            <p:nvPr/>
          </p:nvSpPr>
          <p:spPr bwMode="auto">
            <a:xfrm flipH="1">
              <a:off x="876300" y="541020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93" name="Line 350"/>
            <p:cNvSpPr>
              <a:spLocks noChangeShapeType="1"/>
            </p:cNvSpPr>
            <p:nvPr/>
          </p:nvSpPr>
          <p:spPr bwMode="auto">
            <a:xfrm flipH="1">
              <a:off x="895350" y="53149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94" name="Rectangle 352"/>
            <p:cNvSpPr>
              <a:spLocks noChangeArrowheads="1"/>
            </p:cNvSpPr>
            <p:nvPr/>
          </p:nvSpPr>
          <p:spPr bwMode="auto">
            <a:xfrm>
              <a:off x="685800" y="5362575"/>
              <a:ext cx="1782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1,2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5" name="Line 353"/>
            <p:cNvSpPr>
              <a:spLocks noChangeShapeType="1"/>
            </p:cNvSpPr>
            <p:nvPr/>
          </p:nvSpPr>
          <p:spPr bwMode="auto">
            <a:xfrm flipH="1">
              <a:off x="876300" y="5229225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96" name="Line 355"/>
            <p:cNvSpPr>
              <a:spLocks noChangeShapeType="1"/>
            </p:cNvSpPr>
            <p:nvPr/>
          </p:nvSpPr>
          <p:spPr bwMode="auto">
            <a:xfrm flipH="1">
              <a:off x="895350" y="5133975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97" name="Rectangle 357"/>
            <p:cNvSpPr>
              <a:spLocks noChangeArrowheads="1"/>
            </p:cNvSpPr>
            <p:nvPr/>
          </p:nvSpPr>
          <p:spPr bwMode="auto">
            <a:xfrm>
              <a:off x="685800" y="5181600"/>
              <a:ext cx="1782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1,3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8" name="Line 358"/>
            <p:cNvSpPr>
              <a:spLocks noChangeShapeType="1"/>
            </p:cNvSpPr>
            <p:nvPr/>
          </p:nvSpPr>
          <p:spPr bwMode="auto">
            <a:xfrm flipH="1">
              <a:off x="876300" y="504825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199" name="Line 360"/>
            <p:cNvSpPr>
              <a:spLocks noChangeShapeType="1"/>
            </p:cNvSpPr>
            <p:nvPr/>
          </p:nvSpPr>
          <p:spPr bwMode="auto">
            <a:xfrm flipH="1">
              <a:off x="895350" y="495300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200" name="Rectangle 362"/>
            <p:cNvSpPr>
              <a:spLocks noChangeArrowheads="1"/>
            </p:cNvSpPr>
            <p:nvPr/>
          </p:nvSpPr>
          <p:spPr bwMode="auto">
            <a:xfrm>
              <a:off x="685800" y="5000625"/>
              <a:ext cx="17953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1,4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01" name="Line 363"/>
            <p:cNvSpPr>
              <a:spLocks noChangeShapeType="1"/>
            </p:cNvSpPr>
            <p:nvPr/>
          </p:nvSpPr>
          <p:spPr bwMode="auto">
            <a:xfrm flipH="1">
              <a:off x="876300" y="4867275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202" name="Line 365"/>
            <p:cNvSpPr>
              <a:spLocks noChangeShapeType="1"/>
            </p:cNvSpPr>
            <p:nvPr/>
          </p:nvSpPr>
          <p:spPr bwMode="auto">
            <a:xfrm flipH="1">
              <a:off x="895350" y="4772025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203" name="Rectangle 367"/>
            <p:cNvSpPr>
              <a:spLocks noChangeArrowheads="1"/>
            </p:cNvSpPr>
            <p:nvPr/>
          </p:nvSpPr>
          <p:spPr bwMode="auto">
            <a:xfrm>
              <a:off x="685800" y="4819650"/>
              <a:ext cx="1782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1,5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04" name="Line 368"/>
            <p:cNvSpPr>
              <a:spLocks noChangeShapeType="1"/>
            </p:cNvSpPr>
            <p:nvPr/>
          </p:nvSpPr>
          <p:spPr bwMode="auto">
            <a:xfrm flipH="1">
              <a:off x="876300" y="468630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205" name="Line 370"/>
            <p:cNvSpPr>
              <a:spLocks noChangeShapeType="1"/>
            </p:cNvSpPr>
            <p:nvPr/>
          </p:nvSpPr>
          <p:spPr bwMode="auto">
            <a:xfrm flipH="1">
              <a:off x="895350" y="45910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206" name="Rectangle 372"/>
            <p:cNvSpPr>
              <a:spLocks noChangeArrowheads="1"/>
            </p:cNvSpPr>
            <p:nvPr/>
          </p:nvSpPr>
          <p:spPr bwMode="auto">
            <a:xfrm>
              <a:off x="685800" y="4638675"/>
              <a:ext cx="1782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1,6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07" name="Line 373"/>
            <p:cNvSpPr>
              <a:spLocks noChangeShapeType="1"/>
            </p:cNvSpPr>
            <p:nvPr/>
          </p:nvSpPr>
          <p:spPr bwMode="auto">
            <a:xfrm flipH="1">
              <a:off x="876300" y="449580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208" name="Line 375"/>
            <p:cNvSpPr>
              <a:spLocks noChangeShapeType="1"/>
            </p:cNvSpPr>
            <p:nvPr/>
          </p:nvSpPr>
          <p:spPr bwMode="auto">
            <a:xfrm flipH="1">
              <a:off x="895350" y="4400550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209" name="Rectangle 377"/>
            <p:cNvSpPr>
              <a:spLocks noChangeArrowheads="1"/>
            </p:cNvSpPr>
            <p:nvPr/>
          </p:nvSpPr>
          <p:spPr bwMode="auto">
            <a:xfrm>
              <a:off x="685800" y="4448175"/>
              <a:ext cx="1782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1,7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10" name="Line 378"/>
            <p:cNvSpPr>
              <a:spLocks noChangeShapeType="1"/>
            </p:cNvSpPr>
            <p:nvPr/>
          </p:nvSpPr>
          <p:spPr bwMode="auto">
            <a:xfrm flipH="1">
              <a:off x="876300" y="4314825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211" name="Line 380"/>
            <p:cNvSpPr>
              <a:spLocks noChangeShapeType="1"/>
            </p:cNvSpPr>
            <p:nvPr/>
          </p:nvSpPr>
          <p:spPr bwMode="auto">
            <a:xfrm flipH="1">
              <a:off x="895350" y="4219575"/>
              <a:ext cx="1905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212" name="Rectangle 382"/>
            <p:cNvSpPr>
              <a:spLocks noChangeArrowheads="1"/>
            </p:cNvSpPr>
            <p:nvPr/>
          </p:nvSpPr>
          <p:spPr bwMode="auto">
            <a:xfrm>
              <a:off x="685800" y="4267200"/>
              <a:ext cx="1782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1,8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13" name="Line 383"/>
            <p:cNvSpPr>
              <a:spLocks noChangeShapeType="1"/>
            </p:cNvSpPr>
            <p:nvPr/>
          </p:nvSpPr>
          <p:spPr bwMode="auto">
            <a:xfrm flipH="1">
              <a:off x="876300" y="4133850"/>
              <a:ext cx="381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  <p:sp>
          <p:nvSpPr>
            <p:cNvPr id="214" name="Rectangle 385"/>
            <p:cNvSpPr>
              <a:spLocks noChangeArrowheads="1"/>
            </p:cNvSpPr>
            <p:nvPr/>
          </p:nvSpPr>
          <p:spPr bwMode="auto">
            <a:xfrm>
              <a:off x="685800" y="4086225"/>
              <a:ext cx="17827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/>
                  <a:cs typeface="Arial"/>
                </a:rPr>
                <a:t>1,9</a:t>
              </a:r>
              <a:endParaRPr kumimoji="0" lang="fr-FR" sz="1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15" name="Line 387"/>
            <p:cNvSpPr>
              <a:spLocks noChangeShapeType="1"/>
            </p:cNvSpPr>
            <p:nvPr/>
          </p:nvSpPr>
          <p:spPr bwMode="auto">
            <a:xfrm>
              <a:off x="914400" y="5962650"/>
              <a:ext cx="27432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6" name="Freeform 400"/>
            <p:cNvSpPr>
              <a:spLocks/>
            </p:cNvSpPr>
            <p:nvPr/>
          </p:nvSpPr>
          <p:spPr bwMode="auto">
            <a:xfrm>
              <a:off x="1228725" y="5248275"/>
              <a:ext cx="914400" cy="428625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0" y="0"/>
                </a:cxn>
                <a:cxn ang="0">
                  <a:pos x="576" y="0"/>
                </a:cxn>
                <a:cxn ang="0">
                  <a:pos x="576" y="156"/>
                </a:cxn>
                <a:cxn ang="0">
                  <a:pos x="0" y="156"/>
                </a:cxn>
                <a:cxn ang="0">
                  <a:pos x="0" y="270"/>
                </a:cxn>
                <a:cxn ang="0">
                  <a:pos x="576" y="270"/>
                </a:cxn>
                <a:cxn ang="0">
                  <a:pos x="576" y="156"/>
                </a:cxn>
                <a:cxn ang="0">
                  <a:pos x="0" y="156"/>
                </a:cxn>
              </a:cxnLst>
              <a:rect l="0" t="0" r="r" b="b"/>
              <a:pathLst>
                <a:path w="576" h="270">
                  <a:moveTo>
                    <a:pt x="0" y="156"/>
                  </a:moveTo>
                  <a:lnTo>
                    <a:pt x="0" y="0"/>
                  </a:lnTo>
                  <a:lnTo>
                    <a:pt x="576" y="0"/>
                  </a:lnTo>
                  <a:lnTo>
                    <a:pt x="576" y="156"/>
                  </a:lnTo>
                  <a:lnTo>
                    <a:pt x="0" y="156"/>
                  </a:lnTo>
                  <a:lnTo>
                    <a:pt x="0" y="270"/>
                  </a:lnTo>
                  <a:lnTo>
                    <a:pt x="576" y="270"/>
                  </a:lnTo>
                  <a:lnTo>
                    <a:pt x="576" y="156"/>
                  </a:lnTo>
                  <a:lnTo>
                    <a:pt x="0" y="156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7" name="Line 401"/>
            <p:cNvSpPr>
              <a:spLocks noChangeShapeType="1"/>
            </p:cNvSpPr>
            <p:nvPr/>
          </p:nvSpPr>
          <p:spPr bwMode="auto">
            <a:xfrm flipV="1">
              <a:off x="1685925" y="5057775"/>
              <a:ext cx="1587" cy="190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8" name="Line 402"/>
            <p:cNvSpPr>
              <a:spLocks noChangeShapeType="1"/>
            </p:cNvSpPr>
            <p:nvPr/>
          </p:nvSpPr>
          <p:spPr bwMode="auto">
            <a:xfrm>
              <a:off x="1562100" y="5057775"/>
              <a:ext cx="2571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9" name="Line 403"/>
            <p:cNvSpPr>
              <a:spLocks noChangeShapeType="1"/>
            </p:cNvSpPr>
            <p:nvPr/>
          </p:nvSpPr>
          <p:spPr bwMode="auto">
            <a:xfrm>
              <a:off x="1685925" y="5676900"/>
              <a:ext cx="1587" cy="104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0" name="Line 404"/>
            <p:cNvSpPr>
              <a:spLocks noChangeShapeType="1"/>
            </p:cNvSpPr>
            <p:nvPr/>
          </p:nvSpPr>
          <p:spPr bwMode="auto">
            <a:xfrm>
              <a:off x="1562100" y="5781675"/>
              <a:ext cx="2571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1" name="Freeform 408"/>
            <p:cNvSpPr>
              <a:spLocks/>
            </p:cNvSpPr>
            <p:nvPr/>
          </p:nvSpPr>
          <p:spPr bwMode="auto">
            <a:xfrm>
              <a:off x="2428875" y="4591050"/>
              <a:ext cx="914400" cy="742950"/>
            </a:xfrm>
            <a:custGeom>
              <a:avLst/>
              <a:gdLst/>
              <a:ahLst/>
              <a:cxnLst>
                <a:cxn ang="0">
                  <a:pos x="0" y="294"/>
                </a:cxn>
                <a:cxn ang="0">
                  <a:pos x="0" y="0"/>
                </a:cxn>
                <a:cxn ang="0">
                  <a:pos x="576" y="0"/>
                </a:cxn>
                <a:cxn ang="0">
                  <a:pos x="576" y="294"/>
                </a:cxn>
                <a:cxn ang="0">
                  <a:pos x="0" y="294"/>
                </a:cxn>
                <a:cxn ang="0">
                  <a:pos x="0" y="468"/>
                </a:cxn>
                <a:cxn ang="0">
                  <a:pos x="576" y="468"/>
                </a:cxn>
                <a:cxn ang="0">
                  <a:pos x="576" y="294"/>
                </a:cxn>
                <a:cxn ang="0">
                  <a:pos x="0" y="294"/>
                </a:cxn>
              </a:cxnLst>
              <a:rect l="0" t="0" r="r" b="b"/>
              <a:pathLst>
                <a:path w="576" h="468">
                  <a:moveTo>
                    <a:pt x="0" y="294"/>
                  </a:moveTo>
                  <a:lnTo>
                    <a:pt x="0" y="0"/>
                  </a:lnTo>
                  <a:lnTo>
                    <a:pt x="576" y="0"/>
                  </a:lnTo>
                  <a:lnTo>
                    <a:pt x="576" y="294"/>
                  </a:lnTo>
                  <a:lnTo>
                    <a:pt x="0" y="294"/>
                  </a:lnTo>
                  <a:lnTo>
                    <a:pt x="0" y="468"/>
                  </a:lnTo>
                  <a:lnTo>
                    <a:pt x="576" y="468"/>
                  </a:lnTo>
                  <a:lnTo>
                    <a:pt x="576" y="294"/>
                  </a:lnTo>
                  <a:lnTo>
                    <a:pt x="0" y="294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2" name="Line 409"/>
            <p:cNvSpPr>
              <a:spLocks noChangeShapeType="1"/>
            </p:cNvSpPr>
            <p:nvPr/>
          </p:nvSpPr>
          <p:spPr bwMode="auto">
            <a:xfrm flipV="1">
              <a:off x="2886075" y="4276725"/>
              <a:ext cx="1587" cy="314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3" name="Line 410"/>
            <p:cNvSpPr>
              <a:spLocks noChangeShapeType="1"/>
            </p:cNvSpPr>
            <p:nvPr/>
          </p:nvSpPr>
          <p:spPr bwMode="auto">
            <a:xfrm>
              <a:off x="2762250" y="4276725"/>
              <a:ext cx="2571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4" name="Line 411"/>
            <p:cNvSpPr>
              <a:spLocks noChangeShapeType="1"/>
            </p:cNvSpPr>
            <p:nvPr/>
          </p:nvSpPr>
          <p:spPr bwMode="auto">
            <a:xfrm>
              <a:off x="2886075" y="5334000"/>
              <a:ext cx="1587" cy="171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5" name="Line 412"/>
            <p:cNvSpPr>
              <a:spLocks noChangeShapeType="1"/>
            </p:cNvSpPr>
            <p:nvPr/>
          </p:nvSpPr>
          <p:spPr bwMode="auto">
            <a:xfrm>
              <a:off x="2762250" y="5505450"/>
              <a:ext cx="257175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6" name="Line 415"/>
            <p:cNvSpPr>
              <a:spLocks noChangeShapeType="1"/>
            </p:cNvSpPr>
            <p:nvPr/>
          </p:nvSpPr>
          <p:spPr bwMode="auto">
            <a:xfrm>
              <a:off x="914400" y="5962650"/>
              <a:ext cx="2743200" cy="1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7" name="Line 416"/>
            <p:cNvSpPr>
              <a:spLocks noChangeShapeType="1"/>
            </p:cNvSpPr>
            <p:nvPr/>
          </p:nvSpPr>
          <p:spPr bwMode="auto">
            <a:xfrm flipV="1">
              <a:off x="914400" y="4133850"/>
              <a:ext cx="1587" cy="1828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000" b="1">
                <a:latin typeface="Arial"/>
                <a:cs typeface="Arial"/>
              </a:endParaRPr>
            </a:p>
          </p:txBody>
        </p:sp>
      </p:grpSp>
      <p:sp>
        <p:nvSpPr>
          <p:cNvPr id="229" name="Espace réservé du contenu 2"/>
          <p:cNvSpPr>
            <a:spLocks noGrp="1"/>
          </p:cNvSpPr>
          <p:nvPr>
            <p:ph idx="1"/>
          </p:nvPr>
        </p:nvSpPr>
        <p:spPr>
          <a:xfrm>
            <a:off x="46571" y="973667"/>
            <a:ext cx="8229600" cy="878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>
                <a:latin typeface="Avenir LT Std 45 Book" pitchFamily="34" charset="0"/>
                <a:cs typeface="Avenir Light"/>
              </a:rPr>
              <a:t>coagulation/ si augmentation, augmentation du risque MA</a:t>
            </a: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>
              <a:latin typeface="Avenir LT Std 45 Book" pitchFamily="34" charset="0"/>
              <a:cs typeface="Avenir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-9597"/>
            <a:ext cx="9144000" cy="783169"/>
          </a:xfrm>
          <a:solidFill>
            <a:srgbClr val="376092"/>
          </a:solidFill>
        </p:spPr>
        <p:txBody>
          <a:bodyPr>
            <a:normAutofit fontScale="90000"/>
          </a:bodyPr>
          <a:lstStyle/>
          <a:p>
            <a:r>
              <a:rPr lang="fr-FR" sz="3600" dirty="0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Utilisation des </a:t>
            </a:r>
            <a:r>
              <a:rPr lang="fr-FR" sz="3600" dirty="0" err="1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biomarqueurs</a:t>
            </a:r>
            <a:r>
              <a:rPr lang="fr-FR" sz="3600" dirty="0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: traitement EGCG</a:t>
            </a:r>
            <a:endParaRPr lang="fr-FR" sz="3600" dirty="0">
              <a:solidFill>
                <a:srgbClr val="F2F2F2"/>
              </a:solidFill>
              <a:latin typeface="Avenir LT Std 35 Light" pitchFamily="34" charset="0"/>
              <a:cs typeface="Avenir Light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45544" y="853002"/>
            <a:ext cx="8873066" cy="11245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>
                <a:latin typeface="Avenir LT Std 45 Book" pitchFamily="34" charset="0"/>
                <a:cs typeface="Avenir Light"/>
              </a:rPr>
              <a:t>EGCG: Inhibiteur de DYRK1A</a:t>
            </a:r>
          </a:p>
          <a:p>
            <a:pPr>
              <a:buNone/>
            </a:pPr>
            <a:r>
              <a:rPr lang="fr-FR" sz="2000" dirty="0" smtClean="0">
                <a:latin typeface="Avenir LT Std 45 Book" pitchFamily="34" charset="0"/>
                <a:cs typeface="Avenir Light"/>
              </a:rPr>
              <a:t>Essai clinique (phase 2 chez jeunes adultes T21) (</a:t>
            </a:r>
            <a:r>
              <a:rPr lang="fr-FR" sz="1600" dirty="0" smtClean="0">
                <a:latin typeface="Avenir LT Std 45 Book" pitchFamily="34" charset="0"/>
                <a:cs typeface="Avenir Light"/>
              </a:rPr>
              <a:t>de la Torre, Lancet </a:t>
            </a:r>
            <a:r>
              <a:rPr lang="fr-FR" sz="1600" dirty="0" err="1" smtClean="0">
                <a:latin typeface="Avenir LT Std 45 Book" pitchFamily="34" charset="0"/>
                <a:cs typeface="Avenir Light"/>
              </a:rPr>
              <a:t>Neurol</a:t>
            </a:r>
            <a:r>
              <a:rPr lang="fr-FR" sz="1600" dirty="0" smtClean="0">
                <a:latin typeface="Avenir LT Std 45 Book" pitchFamily="34" charset="0"/>
                <a:cs typeface="Avenir Light"/>
              </a:rPr>
              <a:t>,  2016)</a:t>
            </a:r>
          </a:p>
          <a:p>
            <a:pPr>
              <a:buNone/>
            </a:pPr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pPr lvl="1"/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>
              <a:latin typeface="Avenir LT Std 45 Book" pitchFamily="34" charset="0"/>
              <a:cs typeface="Avenir Light"/>
            </a:endParaRPr>
          </a:p>
        </p:txBody>
      </p:sp>
      <p:pic>
        <p:nvPicPr>
          <p:cNvPr id="6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="http://schemas.openxmlformats.org/drawingml/2006/main" xmlns:r="http://schemas.openxmlformats.org/officeDocument/2006/relationships" xmlns:p="http://schemas.openxmlformats.org/presentationml/2006/main"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xmlns:mv="urn:schemas-microsoft-com:mac:vml" val="0"/>
              </a:ext>
            </a:extLst>
          </a:blip>
          <a:srcRect/>
          <a:stretch>
            <a:fillRect/>
          </a:stretch>
        </p:blipFill>
        <p:spPr bwMode="auto">
          <a:xfrm>
            <a:off x="587831" y="1743862"/>
            <a:ext cx="7688341" cy="2617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4785" y="4590334"/>
            <a:ext cx="3090333" cy="2106577"/>
          </a:xfrm>
          <a:prstGeom prst="rect">
            <a:avLst/>
          </a:prstGeom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245538" y="5475978"/>
            <a:ext cx="8873066" cy="1124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45 Book" pitchFamily="34" charset="0"/>
                <a:ea typeface="+mn-ea"/>
                <a:cs typeface="Avenir Light"/>
              </a:rPr>
              <a:t>Essai clinique chez</a:t>
            </a:r>
            <a:r>
              <a:rPr kumimoji="0" lang="fr-F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45 Book" pitchFamily="34" charset="0"/>
                <a:ea typeface="+mn-ea"/>
                <a:cs typeface="Avenir Light"/>
              </a:rPr>
              <a:t> l’enfant</a:t>
            </a:r>
            <a:endParaRPr kumimoji="0" lang="fr-FR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167"/>
          </a:xfrm>
          <a:solidFill>
            <a:srgbClr val="376092"/>
          </a:solidFill>
        </p:spPr>
        <p:txBody>
          <a:bodyPr>
            <a:normAutofit/>
          </a:bodyPr>
          <a:lstStyle/>
          <a:p>
            <a:r>
              <a:rPr lang="fr-FR" sz="3600" dirty="0" err="1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Fibronectine</a:t>
            </a:r>
            <a:endParaRPr lang="fr-FR" sz="3600" dirty="0">
              <a:solidFill>
                <a:srgbClr val="F2F2F2"/>
              </a:solidFill>
              <a:latin typeface="Avenir LT Std 35 Light" pitchFamily="34" charset="0"/>
              <a:cs typeface="Avenir Light"/>
            </a:endParaRPr>
          </a:p>
        </p:txBody>
      </p:sp>
      <p:sp>
        <p:nvSpPr>
          <p:cNvPr id="223" name="Line 5"/>
          <p:cNvSpPr>
            <a:spLocks noChangeShapeType="1"/>
          </p:cNvSpPr>
          <p:nvPr/>
        </p:nvSpPr>
        <p:spPr bwMode="auto">
          <a:xfrm flipV="1">
            <a:off x="937711" y="2676161"/>
            <a:ext cx="1588" cy="1828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24" name="Line 6"/>
          <p:cNvSpPr>
            <a:spLocks noChangeShapeType="1"/>
          </p:cNvSpPr>
          <p:nvPr/>
        </p:nvSpPr>
        <p:spPr bwMode="auto">
          <a:xfrm flipH="1">
            <a:off x="899611" y="4504961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25" name="Line 8"/>
          <p:cNvSpPr>
            <a:spLocks noChangeShapeType="1"/>
          </p:cNvSpPr>
          <p:nvPr/>
        </p:nvSpPr>
        <p:spPr bwMode="auto">
          <a:xfrm flipH="1">
            <a:off x="918661" y="4390661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26" name="Rectangle 10"/>
          <p:cNvSpPr>
            <a:spLocks noChangeArrowheads="1"/>
          </p:cNvSpPr>
          <p:nvPr/>
        </p:nvSpPr>
        <p:spPr bwMode="auto">
          <a:xfrm>
            <a:off x="794836" y="4457336"/>
            <a:ext cx="7132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27" name="Line 11"/>
          <p:cNvSpPr>
            <a:spLocks noChangeShapeType="1"/>
          </p:cNvSpPr>
          <p:nvPr/>
        </p:nvSpPr>
        <p:spPr bwMode="auto">
          <a:xfrm flipH="1">
            <a:off x="899611" y="4276361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28" name="Line 13"/>
          <p:cNvSpPr>
            <a:spLocks noChangeShapeType="1"/>
          </p:cNvSpPr>
          <p:nvPr/>
        </p:nvSpPr>
        <p:spPr bwMode="auto">
          <a:xfrm flipH="1">
            <a:off x="918661" y="4162061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29" name="Rectangle 15"/>
          <p:cNvSpPr>
            <a:spLocks noChangeArrowheads="1"/>
          </p:cNvSpPr>
          <p:nvPr/>
        </p:nvSpPr>
        <p:spPr bwMode="auto">
          <a:xfrm>
            <a:off x="680536" y="4228736"/>
            <a:ext cx="2139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100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30" name="Line 16"/>
          <p:cNvSpPr>
            <a:spLocks noChangeShapeType="1"/>
          </p:cNvSpPr>
          <p:nvPr/>
        </p:nvSpPr>
        <p:spPr bwMode="auto">
          <a:xfrm flipH="1">
            <a:off x="899611" y="4047761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31" name="Line 18"/>
          <p:cNvSpPr>
            <a:spLocks noChangeShapeType="1"/>
          </p:cNvSpPr>
          <p:nvPr/>
        </p:nvSpPr>
        <p:spPr bwMode="auto">
          <a:xfrm flipH="1">
            <a:off x="918661" y="3933461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32" name="Rectangle 20"/>
          <p:cNvSpPr>
            <a:spLocks noChangeArrowheads="1"/>
          </p:cNvSpPr>
          <p:nvPr/>
        </p:nvSpPr>
        <p:spPr bwMode="auto">
          <a:xfrm>
            <a:off x="680536" y="4000136"/>
            <a:ext cx="2139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200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33" name="Line 21"/>
          <p:cNvSpPr>
            <a:spLocks noChangeShapeType="1"/>
          </p:cNvSpPr>
          <p:nvPr/>
        </p:nvSpPr>
        <p:spPr bwMode="auto">
          <a:xfrm flipH="1">
            <a:off x="899611" y="3819161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34" name="Line 23"/>
          <p:cNvSpPr>
            <a:spLocks noChangeShapeType="1"/>
          </p:cNvSpPr>
          <p:nvPr/>
        </p:nvSpPr>
        <p:spPr bwMode="auto">
          <a:xfrm flipH="1">
            <a:off x="918661" y="3704861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35" name="Rectangle 25"/>
          <p:cNvSpPr>
            <a:spLocks noChangeArrowheads="1"/>
          </p:cNvSpPr>
          <p:nvPr/>
        </p:nvSpPr>
        <p:spPr bwMode="auto">
          <a:xfrm>
            <a:off x="680536" y="3771536"/>
            <a:ext cx="2139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300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36" name="Line 26"/>
          <p:cNvSpPr>
            <a:spLocks noChangeShapeType="1"/>
          </p:cNvSpPr>
          <p:nvPr/>
        </p:nvSpPr>
        <p:spPr bwMode="auto">
          <a:xfrm flipH="1">
            <a:off x="899611" y="3590561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37" name="Line 28"/>
          <p:cNvSpPr>
            <a:spLocks noChangeShapeType="1"/>
          </p:cNvSpPr>
          <p:nvPr/>
        </p:nvSpPr>
        <p:spPr bwMode="auto">
          <a:xfrm flipH="1">
            <a:off x="918661" y="3476261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38" name="Rectangle 30"/>
          <p:cNvSpPr>
            <a:spLocks noChangeArrowheads="1"/>
          </p:cNvSpPr>
          <p:nvPr/>
        </p:nvSpPr>
        <p:spPr bwMode="auto">
          <a:xfrm>
            <a:off x="680536" y="3542936"/>
            <a:ext cx="2139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400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39" name="Line 31"/>
          <p:cNvSpPr>
            <a:spLocks noChangeShapeType="1"/>
          </p:cNvSpPr>
          <p:nvPr/>
        </p:nvSpPr>
        <p:spPr bwMode="auto">
          <a:xfrm flipH="1">
            <a:off x="899611" y="3361961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40" name="Line 33"/>
          <p:cNvSpPr>
            <a:spLocks noChangeShapeType="1"/>
          </p:cNvSpPr>
          <p:nvPr/>
        </p:nvSpPr>
        <p:spPr bwMode="auto">
          <a:xfrm flipH="1">
            <a:off x="918661" y="3247661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41" name="Rectangle 35"/>
          <p:cNvSpPr>
            <a:spLocks noChangeArrowheads="1"/>
          </p:cNvSpPr>
          <p:nvPr/>
        </p:nvSpPr>
        <p:spPr bwMode="auto">
          <a:xfrm>
            <a:off x="680536" y="3314336"/>
            <a:ext cx="2139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500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42" name="Line 36"/>
          <p:cNvSpPr>
            <a:spLocks noChangeShapeType="1"/>
          </p:cNvSpPr>
          <p:nvPr/>
        </p:nvSpPr>
        <p:spPr bwMode="auto">
          <a:xfrm flipH="1">
            <a:off x="899611" y="3133361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43" name="Line 38"/>
          <p:cNvSpPr>
            <a:spLocks noChangeShapeType="1"/>
          </p:cNvSpPr>
          <p:nvPr/>
        </p:nvSpPr>
        <p:spPr bwMode="auto">
          <a:xfrm flipH="1">
            <a:off x="918661" y="3019061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44" name="Rectangle 40"/>
          <p:cNvSpPr>
            <a:spLocks noChangeArrowheads="1"/>
          </p:cNvSpPr>
          <p:nvPr/>
        </p:nvSpPr>
        <p:spPr bwMode="auto">
          <a:xfrm>
            <a:off x="680536" y="3085736"/>
            <a:ext cx="2139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600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45" name="Line 41"/>
          <p:cNvSpPr>
            <a:spLocks noChangeShapeType="1"/>
          </p:cNvSpPr>
          <p:nvPr/>
        </p:nvSpPr>
        <p:spPr bwMode="auto">
          <a:xfrm flipH="1">
            <a:off x="899611" y="2904761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46" name="Line 43"/>
          <p:cNvSpPr>
            <a:spLocks noChangeShapeType="1"/>
          </p:cNvSpPr>
          <p:nvPr/>
        </p:nvSpPr>
        <p:spPr bwMode="auto">
          <a:xfrm flipH="1">
            <a:off x="918661" y="2790461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47" name="Rectangle 45"/>
          <p:cNvSpPr>
            <a:spLocks noChangeArrowheads="1"/>
          </p:cNvSpPr>
          <p:nvPr/>
        </p:nvSpPr>
        <p:spPr bwMode="auto">
          <a:xfrm>
            <a:off x="680536" y="2857136"/>
            <a:ext cx="2139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700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48" name="Line 46"/>
          <p:cNvSpPr>
            <a:spLocks noChangeShapeType="1"/>
          </p:cNvSpPr>
          <p:nvPr/>
        </p:nvSpPr>
        <p:spPr bwMode="auto">
          <a:xfrm flipH="1">
            <a:off x="899611" y="2676161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49" name="Rectangle 48"/>
          <p:cNvSpPr>
            <a:spLocks noChangeArrowheads="1"/>
          </p:cNvSpPr>
          <p:nvPr/>
        </p:nvSpPr>
        <p:spPr bwMode="auto">
          <a:xfrm>
            <a:off x="680536" y="2628536"/>
            <a:ext cx="2139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800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250" name="Line 50"/>
          <p:cNvSpPr>
            <a:spLocks noChangeShapeType="1"/>
          </p:cNvSpPr>
          <p:nvPr/>
        </p:nvSpPr>
        <p:spPr bwMode="auto">
          <a:xfrm>
            <a:off x="937711" y="4504961"/>
            <a:ext cx="27432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1" name="Line 63"/>
          <p:cNvSpPr>
            <a:spLocks noChangeShapeType="1"/>
          </p:cNvSpPr>
          <p:nvPr/>
        </p:nvSpPr>
        <p:spPr bwMode="auto">
          <a:xfrm>
            <a:off x="1623511" y="2819036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2" name="Line 64"/>
          <p:cNvSpPr>
            <a:spLocks noChangeShapeType="1"/>
          </p:cNvSpPr>
          <p:nvPr/>
        </p:nvSpPr>
        <p:spPr bwMode="auto">
          <a:xfrm>
            <a:off x="1604461" y="2819036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3" name="Line 66"/>
          <p:cNvSpPr>
            <a:spLocks noChangeShapeType="1"/>
          </p:cNvSpPr>
          <p:nvPr/>
        </p:nvSpPr>
        <p:spPr bwMode="auto">
          <a:xfrm flipV="1">
            <a:off x="1032961" y="2961911"/>
            <a:ext cx="1588" cy="15430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4" name="Line 67"/>
          <p:cNvSpPr>
            <a:spLocks noChangeShapeType="1"/>
          </p:cNvSpPr>
          <p:nvPr/>
        </p:nvSpPr>
        <p:spPr bwMode="auto">
          <a:xfrm>
            <a:off x="1032961" y="2961911"/>
            <a:ext cx="1190625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5" name="Line 68"/>
          <p:cNvSpPr>
            <a:spLocks noChangeShapeType="1"/>
          </p:cNvSpPr>
          <p:nvPr/>
        </p:nvSpPr>
        <p:spPr bwMode="auto">
          <a:xfrm>
            <a:off x="2223586" y="2961911"/>
            <a:ext cx="1588" cy="15430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6" name="Line 69"/>
          <p:cNvSpPr>
            <a:spLocks noChangeShapeType="1"/>
          </p:cNvSpPr>
          <p:nvPr/>
        </p:nvSpPr>
        <p:spPr bwMode="auto">
          <a:xfrm>
            <a:off x="2995111" y="3590561"/>
            <a:ext cx="1588" cy="1905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7" name="Line 70"/>
          <p:cNvSpPr>
            <a:spLocks noChangeShapeType="1"/>
          </p:cNvSpPr>
          <p:nvPr/>
        </p:nvSpPr>
        <p:spPr bwMode="auto">
          <a:xfrm>
            <a:off x="2976061" y="3590561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8" name="Line 72"/>
          <p:cNvSpPr>
            <a:spLocks noChangeShapeType="1"/>
          </p:cNvSpPr>
          <p:nvPr/>
        </p:nvSpPr>
        <p:spPr bwMode="auto">
          <a:xfrm flipV="1">
            <a:off x="2404561" y="3781061"/>
            <a:ext cx="1588" cy="7239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9" name="Line 73"/>
          <p:cNvSpPr>
            <a:spLocks noChangeShapeType="1"/>
          </p:cNvSpPr>
          <p:nvPr/>
        </p:nvSpPr>
        <p:spPr bwMode="auto">
          <a:xfrm>
            <a:off x="2404561" y="3781061"/>
            <a:ext cx="1190625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0" name="Line 74"/>
          <p:cNvSpPr>
            <a:spLocks noChangeShapeType="1"/>
          </p:cNvSpPr>
          <p:nvPr/>
        </p:nvSpPr>
        <p:spPr bwMode="auto">
          <a:xfrm>
            <a:off x="3595186" y="3781061"/>
            <a:ext cx="1588" cy="7239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1" name="Line 75"/>
          <p:cNvSpPr>
            <a:spLocks noChangeShapeType="1"/>
          </p:cNvSpPr>
          <p:nvPr/>
        </p:nvSpPr>
        <p:spPr bwMode="auto">
          <a:xfrm>
            <a:off x="937711" y="4504961"/>
            <a:ext cx="27432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2" name="Line 76"/>
          <p:cNvSpPr>
            <a:spLocks noChangeShapeType="1"/>
          </p:cNvSpPr>
          <p:nvPr/>
        </p:nvSpPr>
        <p:spPr bwMode="auto">
          <a:xfrm flipV="1">
            <a:off x="937711" y="2676161"/>
            <a:ext cx="1588" cy="1828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263" name="Rectangle 49"/>
          <p:cNvSpPr>
            <a:spLocks noChangeArrowheads="1"/>
          </p:cNvSpPr>
          <p:nvPr/>
        </p:nvSpPr>
        <p:spPr bwMode="auto">
          <a:xfrm>
            <a:off x="2884666" y="4546236"/>
            <a:ext cx="3099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WT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b="1" dirty="0" smtClean="0">
                <a:solidFill>
                  <a:srgbClr val="000000"/>
                </a:solidFill>
                <a:latin typeface="Arial"/>
                <a:cs typeface="Arial"/>
              </a:rPr>
              <a:t>(n=8)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sp>
        <p:nvSpPr>
          <p:cNvPr id="264" name="Rectangle 52"/>
          <p:cNvSpPr>
            <a:spLocks noChangeArrowheads="1"/>
          </p:cNvSpPr>
          <p:nvPr/>
        </p:nvSpPr>
        <p:spPr bwMode="auto">
          <a:xfrm>
            <a:off x="1443050" y="4546236"/>
            <a:ext cx="3099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b="1" dirty="0" smtClean="0">
                <a:solidFill>
                  <a:srgbClr val="000000"/>
                </a:solidFill>
                <a:latin typeface="Arial"/>
                <a:cs typeface="Arial"/>
              </a:rPr>
              <a:t>(n=6)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265" name="Connecteur droit 264"/>
          <p:cNvCxnSpPr/>
          <p:nvPr/>
        </p:nvCxnSpPr>
        <p:spPr bwMode="auto">
          <a:xfrm rot="5400000">
            <a:off x="1652880" y="2676954"/>
            <a:ext cx="555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Connecteur droit 265"/>
          <p:cNvCxnSpPr/>
          <p:nvPr/>
        </p:nvCxnSpPr>
        <p:spPr bwMode="auto">
          <a:xfrm rot="5400000">
            <a:off x="2872874" y="2677748"/>
            <a:ext cx="539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Connecteur droit 266"/>
          <p:cNvCxnSpPr/>
          <p:nvPr/>
        </p:nvCxnSpPr>
        <p:spPr>
          <a:xfrm flipV="1">
            <a:off x="1680661" y="2639648"/>
            <a:ext cx="1219200" cy="111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ZoneTexte 30"/>
          <p:cNvSpPr txBox="1">
            <a:spLocks noChangeArrowheads="1"/>
          </p:cNvSpPr>
          <p:nvPr/>
        </p:nvSpPr>
        <p:spPr bwMode="auto">
          <a:xfrm>
            <a:off x="1756863" y="2389390"/>
            <a:ext cx="106679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000" b="1" i="1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p</a:t>
            </a:r>
            <a:r>
              <a:rPr lang="fr-FR" sz="1000" b="1" dirty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&lt; </a:t>
            </a:r>
            <a:r>
              <a:rPr lang="fr-FR" sz="1000" b="1" dirty="0" smtClean="0">
                <a:solidFill>
                  <a:srgbClr val="000000"/>
                </a:solidFill>
                <a:latin typeface="Arial"/>
                <a:ea typeface="ＭＳ Ｐゴシック" pitchFamily="34" charset="-128"/>
                <a:cs typeface="Arial"/>
              </a:rPr>
              <a:t>0.01</a:t>
            </a:r>
            <a:endParaRPr lang="fr-FR" sz="1000" b="1" dirty="0">
              <a:solidFill>
                <a:srgbClr val="000000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269" name="Rectangle 45"/>
          <p:cNvSpPr>
            <a:spLocks noChangeArrowheads="1"/>
          </p:cNvSpPr>
          <p:nvPr/>
        </p:nvSpPr>
        <p:spPr bwMode="auto">
          <a:xfrm rot="16200000">
            <a:off x="-509219" y="3443838"/>
            <a:ext cx="19383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b="1" dirty="0" smtClean="0">
                <a:solidFill>
                  <a:srgbClr val="000000"/>
                </a:solidFill>
                <a:latin typeface="Arial"/>
                <a:cs typeface="Arial"/>
              </a:rPr>
              <a:t>Plasma </a:t>
            </a:r>
            <a:r>
              <a:rPr lang="fr-FR" sz="1000" b="1" dirty="0" err="1" smtClean="0">
                <a:solidFill>
                  <a:srgbClr val="000000"/>
                </a:solidFill>
                <a:latin typeface="Arial"/>
                <a:cs typeface="Arial"/>
              </a:rPr>
              <a:t>fibronectin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protein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level</a:t>
            </a:r>
            <a:endParaRPr lang="fr-FR" sz="1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b="1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fr-FR" sz="1000" b="1" dirty="0" err="1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g/mL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) 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322" name="Connecteur droit 321"/>
          <p:cNvCxnSpPr/>
          <p:nvPr/>
        </p:nvCxnSpPr>
        <p:spPr bwMode="auto">
          <a:xfrm rot="5400000">
            <a:off x="7736134" y="3079429"/>
            <a:ext cx="555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Connecteur droit 322"/>
          <p:cNvCxnSpPr/>
          <p:nvPr/>
        </p:nvCxnSpPr>
        <p:spPr bwMode="auto">
          <a:xfrm rot="5400000">
            <a:off x="6036469" y="3079429"/>
            <a:ext cx="555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Connecteur droit 323"/>
          <p:cNvCxnSpPr/>
          <p:nvPr/>
        </p:nvCxnSpPr>
        <p:spPr>
          <a:xfrm>
            <a:off x="6064250" y="3057509"/>
            <a:ext cx="1688021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4" name="Line 5"/>
          <p:cNvSpPr>
            <a:spLocks noChangeShapeType="1"/>
          </p:cNvSpPr>
          <p:nvPr/>
        </p:nvSpPr>
        <p:spPr bwMode="auto">
          <a:xfrm flipV="1">
            <a:off x="5791200" y="2661640"/>
            <a:ext cx="1588" cy="1828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45" name="Line 6"/>
          <p:cNvSpPr>
            <a:spLocks noChangeShapeType="1"/>
          </p:cNvSpPr>
          <p:nvPr/>
        </p:nvSpPr>
        <p:spPr bwMode="auto">
          <a:xfrm flipH="1">
            <a:off x="5753100" y="449044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46" name="Line 8"/>
          <p:cNvSpPr>
            <a:spLocks noChangeShapeType="1"/>
          </p:cNvSpPr>
          <p:nvPr/>
        </p:nvSpPr>
        <p:spPr bwMode="auto">
          <a:xfrm flipH="1">
            <a:off x="5772150" y="4385665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47" name="Rectangle 10"/>
          <p:cNvSpPr>
            <a:spLocks noChangeArrowheads="1"/>
          </p:cNvSpPr>
          <p:nvPr/>
        </p:nvSpPr>
        <p:spPr bwMode="auto">
          <a:xfrm>
            <a:off x="5648325" y="4442815"/>
            <a:ext cx="7132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48" name="Line 11"/>
          <p:cNvSpPr>
            <a:spLocks noChangeShapeType="1"/>
          </p:cNvSpPr>
          <p:nvPr/>
        </p:nvSpPr>
        <p:spPr bwMode="auto">
          <a:xfrm flipH="1">
            <a:off x="5753100" y="429041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49" name="Line 13"/>
          <p:cNvSpPr>
            <a:spLocks noChangeShapeType="1"/>
          </p:cNvSpPr>
          <p:nvPr/>
        </p:nvSpPr>
        <p:spPr bwMode="auto">
          <a:xfrm flipH="1">
            <a:off x="5772150" y="4185640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50" name="Rectangle 15"/>
          <p:cNvSpPr>
            <a:spLocks noChangeArrowheads="1"/>
          </p:cNvSpPr>
          <p:nvPr/>
        </p:nvSpPr>
        <p:spPr bwMode="auto">
          <a:xfrm>
            <a:off x="5591175" y="4242790"/>
            <a:ext cx="14264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50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51" name="Line 16"/>
          <p:cNvSpPr>
            <a:spLocks noChangeShapeType="1"/>
          </p:cNvSpPr>
          <p:nvPr/>
        </p:nvSpPr>
        <p:spPr bwMode="auto">
          <a:xfrm flipH="1">
            <a:off x="5753100" y="408086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52" name="Line 18"/>
          <p:cNvSpPr>
            <a:spLocks noChangeShapeType="1"/>
          </p:cNvSpPr>
          <p:nvPr/>
        </p:nvSpPr>
        <p:spPr bwMode="auto">
          <a:xfrm flipH="1">
            <a:off x="5772150" y="3976090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53" name="Rectangle 20"/>
          <p:cNvSpPr>
            <a:spLocks noChangeArrowheads="1"/>
          </p:cNvSpPr>
          <p:nvPr/>
        </p:nvSpPr>
        <p:spPr bwMode="auto">
          <a:xfrm>
            <a:off x="5534025" y="4033240"/>
            <a:ext cx="2139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100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54" name="Line 21"/>
          <p:cNvSpPr>
            <a:spLocks noChangeShapeType="1"/>
          </p:cNvSpPr>
          <p:nvPr/>
        </p:nvSpPr>
        <p:spPr bwMode="auto">
          <a:xfrm flipH="1">
            <a:off x="5753100" y="388084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55" name="Line 23"/>
          <p:cNvSpPr>
            <a:spLocks noChangeShapeType="1"/>
          </p:cNvSpPr>
          <p:nvPr/>
        </p:nvSpPr>
        <p:spPr bwMode="auto">
          <a:xfrm flipH="1">
            <a:off x="5772150" y="3776065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56" name="Rectangle 25"/>
          <p:cNvSpPr>
            <a:spLocks noChangeArrowheads="1"/>
          </p:cNvSpPr>
          <p:nvPr/>
        </p:nvSpPr>
        <p:spPr bwMode="auto">
          <a:xfrm>
            <a:off x="5534025" y="3833215"/>
            <a:ext cx="2139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150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57" name="Line 26"/>
          <p:cNvSpPr>
            <a:spLocks noChangeShapeType="1"/>
          </p:cNvSpPr>
          <p:nvPr/>
        </p:nvSpPr>
        <p:spPr bwMode="auto">
          <a:xfrm flipH="1">
            <a:off x="5753100" y="368081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58" name="Line 28"/>
          <p:cNvSpPr>
            <a:spLocks noChangeShapeType="1"/>
          </p:cNvSpPr>
          <p:nvPr/>
        </p:nvSpPr>
        <p:spPr bwMode="auto">
          <a:xfrm flipH="1">
            <a:off x="5772150" y="3576040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59" name="Rectangle 30"/>
          <p:cNvSpPr>
            <a:spLocks noChangeArrowheads="1"/>
          </p:cNvSpPr>
          <p:nvPr/>
        </p:nvSpPr>
        <p:spPr bwMode="auto">
          <a:xfrm>
            <a:off x="5534025" y="3633190"/>
            <a:ext cx="2139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200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60" name="Line 31"/>
          <p:cNvSpPr>
            <a:spLocks noChangeShapeType="1"/>
          </p:cNvSpPr>
          <p:nvPr/>
        </p:nvSpPr>
        <p:spPr bwMode="auto">
          <a:xfrm flipH="1">
            <a:off x="5753100" y="347126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61" name="Line 33"/>
          <p:cNvSpPr>
            <a:spLocks noChangeShapeType="1"/>
          </p:cNvSpPr>
          <p:nvPr/>
        </p:nvSpPr>
        <p:spPr bwMode="auto">
          <a:xfrm flipH="1">
            <a:off x="5772150" y="3366490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62" name="Rectangle 35"/>
          <p:cNvSpPr>
            <a:spLocks noChangeArrowheads="1"/>
          </p:cNvSpPr>
          <p:nvPr/>
        </p:nvSpPr>
        <p:spPr bwMode="auto">
          <a:xfrm>
            <a:off x="5534025" y="3423640"/>
            <a:ext cx="2139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250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63" name="Line 36"/>
          <p:cNvSpPr>
            <a:spLocks noChangeShapeType="1"/>
          </p:cNvSpPr>
          <p:nvPr/>
        </p:nvSpPr>
        <p:spPr bwMode="auto">
          <a:xfrm flipH="1">
            <a:off x="5753100" y="327124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64" name="Line 38"/>
          <p:cNvSpPr>
            <a:spLocks noChangeShapeType="1"/>
          </p:cNvSpPr>
          <p:nvPr/>
        </p:nvSpPr>
        <p:spPr bwMode="auto">
          <a:xfrm flipH="1">
            <a:off x="5772150" y="3166465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65" name="Rectangle 40"/>
          <p:cNvSpPr>
            <a:spLocks noChangeArrowheads="1"/>
          </p:cNvSpPr>
          <p:nvPr/>
        </p:nvSpPr>
        <p:spPr bwMode="auto">
          <a:xfrm>
            <a:off x="5534025" y="3223615"/>
            <a:ext cx="2139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300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66" name="Line 41"/>
          <p:cNvSpPr>
            <a:spLocks noChangeShapeType="1"/>
          </p:cNvSpPr>
          <p:nvPr/>
        </p:nvSpPr>
        <p:spPr bwMode="auto">
          <a:xfrm flipH="1">
            <a:off x="5753100" y="307121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67" name="Line 43"/>
          <p:cNvSpPr>
            <a:spLocks noChangeShapeType="1"/>
          </p:cNvSpPr>
          <p:nvPr/>
        </p:nvSpPr>
        <p:spPr bwMode="auto">
          <a:xfrm flipH="1">
            <a:off x="5772150" y="2966440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68" name="Rectangle 45"/>
          <p:cNvSpPr>
            <a:spLocks noChangeArrowheads="1"/>
          </p:cNvSpPr>
          <p:nvPr/>
        </p:nvSpPr>
        <p:spPr bwMode="auto">
          <a:xfrm>
            <a:off x="5534025" y="3023590"/>
            <a:ext cx="2139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350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69" name="Line 46"/>
          <p:cNvSpPr>
            <a:spLocks noChangeShapeType="1"/>
          </p:cNvSpPr>
          <p:nvPr/>
        </p:nvSpPr>
        <p:spPr bwMode="auto">
          <a:xfrm flipH="1">
            <a:off x="5753100" y="286166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70" name="Line 48"/>
          <p:cNvSpPr>
            <a:spLocks noChangeShapeType="1"/>
          </p:cNvSpPr>
          <p:nvPr/>
        </p:nvSpPr>
        <p:spPr bwMode="auto">
          <a:xfrm flipH="1">
            <a:off x="5772150" y="2756890"/>
            <a:ext cx="190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71" name="Rectangle 50"/>
          <p:cNvSpPr>
            <a:spLocks noChangeArrowheads="1"/>
          </p:cNvSpPr>
          <p:nvPr/>
        </p:nvSpPr>
        <p:spPr bwMode="auto">
          <a:xfrm>
            <a:off x="5534025" y="2814040"/>
            <a:ext cx="2139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400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72" name="Line 51"/>
          <p:cNvSpPr>
            <a:spLocks noChangeShapeType="1"/>
          </p:cNvSpPr>
          <p:nvPr/>
        </p:nvSpPr>
        <p:spPr bwMode="auto">
          <a:xfrm flipH="1">
            <a:off x="5753100" y="266164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73" name="Rectangle 53"/>
          <p:cNvSpPr>
            <a:spLocks noChangeArrowheads="1"/>
          </p:cNvSpPr>
          <p:nvPr/>
        </p:nvSpPr>
        <p:spPr bwMode="auto">
          <a:xfrm>
            <a:off x="5534025" y="2614015"/>
            <a:ext cx="213963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450</a:t>
            </a:r>
            <a:endParaRPr kumimoji="0" lang="fr-FR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374" name="Line 55"/>
          <p:cNvSpPr>
            <a:spLocks noChangeShapeType="1"/>
          </p:cNvSpPr>
          <p:nvPr/>
        </p:nvSpPr>
        <p:spPr bwMode="auto">
          <a:xfrm>
            <a:off x="5791200" y="4490440"/>
            <a:ext cx="27432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5" name="Line 56"/>
          <p:cNvSpPr>
            <a:spLocks noChangeShapeType="1"/>
          </p:cNvSpPr>
          <p:nvPr/>
        </p:nvSpPr>
        <p:spPr bwMode="auto">
          <a:xfrm>
            <a:off x="6067425" y="4490440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76" name="Line 59"/>
          <p:cNvSpPr>
            <a:spLocks noChangeShapeType="1"/>
          </p:cNvSpPr>
          <p:nvPr/>
        </p:nvSpPr>
        <p:spPr bwMode="auto">
          <a:xfrm>
            <a:off x="6610350" y="4490440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77" name="Line 62"/>
          <p:cNvSpPr>
            <a:spLocks noChangeShapeType="1"/>
          </p:cNvSpPr>
          <p:nvPr/>
        </p:nvSpPr>
        <p:spPr bwMode="auto">
          <a:xfrm>
            <a:off x="6637846" y="4490440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8" name="Line 65"/>
          <p:cNvSpPr>
            <a:spLocks noChangeShapeType="1"/>
          </p:cNvSpPr>
          <p:nvPr/>
        </p:nvSpPr>
        <p:spPr bwMode="auto">
          <a:xfrm>
            <a:off x="7190296" y="4490440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9" name="Line 68"/>
          <p:cNvSpPr>
            <a:spLocks noChangeShapeType="1"/>
          </p:cNvSpPr>
          <p:nvPr/>
        </p:nvSpPr>
        <p:spPr bwMode="auto">
          <a:xfrm>
            <a:off x="7733221" y="4490440"/>
            <a:ext cx="1588" cy="190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0" name="Line 78"/>
          <p:cNvSpPr>
            <a:spLocks noChangeShapeType="1"/>
          </p:cNvSpPr>
          <p:nvPr/>
        </p:nvSpPr>
        <p:spPr bwMode="auto">
          <a:xfrm>
            <a:off x="6067425" y="3214090"/>
            <a:ext cx="1588" cy="2095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81" name="Line 79"/>
          <p:cNvSpPr>
            <a:spLocks noChangeShapeType="1"/>
          </p:cNvSpPr>
          <p:nvPr/>
        </p:nvSpPr>
        <p:spPr bwMode="auto">
          <a:xfrm>
            <a:off x="6048375" y="321409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82" name="Line 81"/>
          <p:cNvSpPr>
            <a:spLocks noChangeShapeType="1"/>
          </p:cNvSpPr>
          <p:nvPr/>
        </p:nvSpPr>
        <p:spPr bwMode="auto">
          <a:xfrm flipV="1">
            <a:off x="5829300" y="3423640"/>
            <a:ext cx="1588" cy="1066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83" name="Line 82"/>
          <p:cNvSpPr>
            <a:spLocks noChangeShapeType="1"/>
          </p:cNvSpPr>
          <p:nvPr/>
        </p:nvSpPr>
        <p:spPr bwMode="auto">
          <a:xfrm>
            <a:off x="5829300" y="3423640"/>
            <a:ext cx="4762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84" name="Line 83"/>
          <p:cNvSpPr>
            <a:spLocks noChangeShapeType="1"/>
          </p:cNvSpPr>
          <p:nvPr/>
        </p:nvSpPr>
        <p:spPr bwMode="auto">
          <a:xfrm>
            <a:off x="6305550" y="3423640"/>
            <a:ext cx="1588" cy="1066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390" name="Line 90"/>
          <p:cNvSpPr>
            <a:spLocks noChangeShapeType="1"/>
          </p:cNvSpPr>
          <p:nvPr/>
        </p:nvSpPr>
        <p:spPr bwMode="auto">
          <a:xfrm>
            <a:off x="6637846" y="4280890"/>
            <a:ext cx="1588" cy="5715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1" name="Line 91"/>
          <p:cNvSpPr>
            <a:spLocks noChangeShapeType="1"/>
          </p:cNvSpPr>
          <p:nvPr/>
        </p:nvSpPr>
        <p:spPr bwMode="auto">
          <a:xfrm>
            <a:off x="6618796" y="428089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2" name="Line 93"/>
          <p:cNvSpPr>
            <a:spLocks noChangeShapeType="1"/>
          </p:cNvSpPr>
          <p:nvPr/>
        </p:nvSpPr>
        <p:spPr bwMode="auto">
          <a:xfrm flipV="1">
            <a:off x="6399721" y="4338040"/>
            <a:ext cx="1588" cy="1524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3" name="Line 94"/>
          <p:cNvSpPr>
            <a:spLocks noChangeShapeType="1"/>
          </p:cNvSpPr>
          <p:nvPr/>
        </p:nvSpPr>
        <p:spPr bwMode="auto">
          <a:xfrm>
            <a:off x="6399721" y="4338040"/>
            <a:ext cx="4762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4" name="Line 95"/>
          <p:cNvSpPr>
            <a:spLocks noChangeShapeType="1"/>
          </p:cNvSpPr>
          <p:nvPr/>
        </p:nvSpPr>
        <p:spPr bwMode="auto">
          <a:xfrm>
            <a:off x="6875971" y="4338040"/>
            <a:ext cx="1588" cy="1524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5" name="Line 96"/>
          <p:cNvSpPr>
            <a:spLocks noChangeShapeType="1"/>
          </p:cNvSpPr>
          <p:nvPr/>
        </p:nvSpPr>
        <p:spPr bwMode="auto">
          <a:xfrm>
            <a:off x="7190296" y="4071340"/>
            <a:ext cx="1588" cy="10477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6" name="Line 97"/>
          <p:cNvSpPr>
            <a:spLocks noChangeShapeType="1"/>
          </p:cNvSpPr>
          <p:nvPr/>
        </p:nvSpPr>
        <p:spPr bwMode="auto">
          <a:xfrm>
            <a:off x="7171246" y="4071340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7" name="Line 99"/>
          <p:cNvSpPr>
            <a:spLocks noChangeShapeType="1"/>
          </p:cNvSpPr>
          <p:nvPr/>
        </p:nvSpPr>
        <p:spPr bwMode="auto">
          <a:xfrm flipV="1">
            <a:off x="6952171" y="4176115"/>
            <a:ext cx="1588" cy="3143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8" name="Line 100"/>
          <p:cNvSpPr>
            <a:spLocks noChangeShapeType="1"/>
          </p:cNvSpPr>
          <p:nvPr/>
        </p:nvSpPr>
        <p:spPr bwMode="auto">
          <a:xfrm>
            <a:off x="6952171" y="4176115"/>
            <a:ext cx="4762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9" name="Line 101"/>
          <p:cNvSpPr>
            <a:spLocks noChangeShapeType="1"/>
          </p:cNvSpPr>
          <p:nvPr/>
        </p:nvSpPr>
        <p:spPr bwMode="auto">
          <a:xfrm>
            <a:off x="7428421" y="4176115"/>
            <a:ext cx="1588" cy="31432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0" name="Line 102"/>
          <p:cNvSpPr>
            <a:spLocks noChangeShapeType="1"/>
          </p:cNvSpPr>
          <p:nvPr/>
        </p:nvSpPr>
        <p:spPr bwMode="auto">
          <a:xfrm>
            <a:off x="7733221" y="3814165"/>
            <a:ext cx="1588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1" name="Line 103"/>
          <p:cNvSpPr>
            <a:spLocks noChangeShapeType="1"/>
          </p:cNvSpPr>
          <p:nvPr/>
        </p:nvSpPr>
        <p:spPr bwMode="auto">
          <a:xfrm>
            <a:off x="7714171" y="3814165"/>
            <a:ext cx="381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2" name="Line 105"/>
          <p:cNvSpPr>
            <a:spLocks noChangeShapeType="1"/>
          </p:cNvSpPr>
          <p:nvPr/>
        </p:nvSpPr>
        <p:spPr bwMode="auto">
          <a:xfrm flipV="1">
            <a:off x="7495096" y="3957040"/>
            <a:ext cx="1588" cy="5334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3" name="Line 106"/>
          <p:cNvSpPr>
            <a:spLocks noChangeShapeType="1"/>
          </p:cNvSpPr>
          <p:nvPr/>
        </p:nvSpPr>
        <p:spPr bwMode="auto">
          <a:xfrm>
            <a:off x="7495096" y="3957040"/>
            <a:ext cx="47625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4" name="Line 107"/>
          <p:cNvSpPr>
            <a:spLocks noChangeShapeType="1"/>
          </p:cNvSpPr>
          <p:nvPr/>
        </p:nvSpPr>
        <p:spPr bwMode="auto">
          <a:xfrm>
            <a:off x="7971346" y="3957040"/>
            <a:ext cx="1588" cy="5334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5" name="Line 108"/>
          <p:cNvSpPr>
            <a:spLocks noChangeShapeType="1"/>
          </p:cNvSpPr>
          <p:nvPr/>
        </p:nvSpPr>
        <p:spPr bwMode="auto">
          <a:xfrm>
            <a:off x="5791200" y="4490440"/>
            <a:ext cx="2743200" cy="1588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6" name="Line 109"/>
          <p:cNvSpPr>
            <a:spLocks noChangeShapeType="1"/>
          </p:cNvSpPr>
          <p:nvPr/>
        </p:nvSpPr>
        <p:spPr bwMode="auto">
          <a:xfrm flipV="1">
            <a:off x="5791200" y="2661640"/>
            <a:ext cx="1588" cy="1828800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000" b="1">
              <a:latin typeface="Arial"/>
              <a:cs typeface="Arial"/>
            </a:endParaRPr>
          </a:p>
        </p:txBody>
      </p:sp>
      <p:sp>
        <p:nvSpPr>
          <p:cNvPr id="407" name="Rectangle 45"/>
          <p:cNvSpPr>
            <a:spLocks noChangeArrowheads="1"/>
          </p:cNvSpPr>
          <p:nvPr/>
        </p:nvSpPr>
        <p:spPr bwMode="auto">
          <a:xfrm rot="16200000">
            <a:off x="4332433" y="3372167"/>
            <a:ext cx="19383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b="1" dirty="0" smtClean="0">
                <a:solidFill>
                  <a:srgbClr val="000000"/>
                </a:solidFill>
                <a:latin typeface="Arial"/>
                <a:cs typeface="Arial"/>
              </a:rPr>
              <a:t>Plasma </a:t>
            </a:r>
            <a:r>
              <a:rPr lang="fr-FR" sz="1000" b="1" dirty="0" err="1" smtClean="0">
                <a:solidFill>
                  <a:srgbClr val="000000"/>
                </a:solidFill>
                <a:latin typeface="Arial"/>
                <a:cs typeface="Arial"/>
              </a:rPr>
              <a:t>fibronectin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protein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level</a:t>
            </a:r>
            <a:endParaRPr lang="fr-FR" sz="1000" b="1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b="1" dirty="0" smtClean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fr-FR" sz="1000" b="1" dirty="0" err="1" smtClean="0">
                <a:solidFill>
                  <a:srgbClr val="000000"/>
                </a:solidFill>
                <a:latin typeface="Arial"/>
                <a:cs typeface="Arial"/>
              </a:rPr>
              <a:t>n</a:t>
            </a:r>
            <a:r>
              <a:rPr kumimoji="0" lang="fr-FR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g/mL</a:t>
            </a: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) 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408" name="Rectangle 155"/>
          <p:cNvSpPr>
            <a:spLocks noChangeArrowheads="1"/>
          </p:cNvSpPr>
          <p:nvPr/>
        </p:nvSpPr>
        <p:spPr bwMode="auto">
          <a:xfrm>
            <a:off x="6019800" y="4548245"/>
            <a:ext cx="426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sz="800" b="1" dirty="0" smtClean="0">
                <a:solidFill>
                  <a:srgbClr val="000000"/>
                </a:solidFill>
                <a:latin typeface="Arial"/>
                <a:cs typeface="Arial"/>
              </a:rPr>
              <a:t>Tg               Tg               Tg             WT             </a:t>
            </a: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/>
              <a:cs typeface="Arial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solidFill>
                  <a:srgbClr val="000000"/>
                </a:solidFill>
                <a:latin typeface="Arial"/>
                <a:cs typeface="Arial"/>
              </a:rPr>
              <a:t>              FontUp/D2/3d FontUp/D3/8j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800" b="1" dirty="0" smtClean="0">
                <a:solidFill>
                  <a:srgbClr val="000000"/>
                </a:solidFill>
                <a:latin typeface="Arial"/>
                <a:cs typeface="Arial"/>
              </a:rPr>
              <a:t>(n=6)      (n=4)            (n=4)           (n=4)          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/>
                <a:cs typeface="Arial"/>
              </a:rPr>
              <a:t>                                     </a:t>
            </a:r>
            <a:endParaRPr kumimoji="0" lang="fr-FR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cxnSp>
        <p:nvCxnSpPr>
          <p:cNvPr id="409" name="Connecteur droit 408"/>
          <p:cNvCxnSpPr/>
          <p:nvPr/>
        </p:nvCxnSpPr>
        <p:spPr bwMode="auto">
          <a:xfrm rot="5400000">
            <a:off x="6030119" y="2804792"/>
            <a:ext cx="555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" name="Connecteur droit 409"/>
          <p:cNvCxnSpPr/>
          <p:nvPr/>
        </p:nvCxnSpPr>
        <p:spPr bwMode="auto">
          <a:xfrm rot="5400000">
            <a:off x="6610861" y="2805586"/>
            <a:ext cx="539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Connecteur droit 410"/>
          <p:cNvCxnSpPr/>
          <p:nvPr/>
        </p:nvCxnSpPr>
        <p:spPr>
          <a:xfrm>
            <a:off x="6066367" y="2779696"/>
            <a:ext cx="571500" cy="223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" name="Connecteur droit 411"/>
          <p:cNvCxnSpPr/>
          <p:nvPr/>
        </p:nvCxnSpPr>
        <p:spPr bwMode="auto">
          <a:xfrm rot="5400000">
            <a:off x="6030913" y="2805586"/>
            <a:ext cx="539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3" name="Connecteur droit 412"/>
          <p:cNvCxnSpPr/>
          <p:nvPr/>
        </p:nvCxnSpPr>
        <p:spPr bwMode="auto">
          <a:xfrm rot="5400000">
            <a:off x="6023769" y="2563492"/>
            <a:ext cx="5556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4" name="Connecteur droit 413"/>
          <p:cNvCxnSpPr/>
          <p:nvPr/>
        </p:nvCxnSpPr>
        <p:spPr bwMode="auto">
          <a:xfrm rot="5400000">
            <a:off x="7186596" y="2564286"/>
            <a:ext cx="539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5" name="Connecteur droit 414"/>
          <p:cNvCxnSpPr/>
          <p:nvPr/>
        </p:nvCxnSpPr>
        <p:spPr>
          <a:xfrm>
            <a:off x="6051550" y="2538396"/>
            <a:ext cx="1157796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Connecteur droit 415"/>
          <p:cNvCxnSpPr/>
          <p:nvPr/>
        </p:nvCxnSpPr>
        <p:spPr bwMode="auto">
          <a:xfrm rot="5400000">
            <a:off x="6024563" y="2564286"/>
            <a:ext cx="539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7" name="ZoneTexte 30"/>
          <p:cNvSpPr txBox="1">
            <a:spLocks noChangeArrowheads="1"/>
          </p:cNvSpPr>
          <p:nvPr/>
        </p:nvSpPr>
        <p:spPr bwMode="auto">
          <a:xfrm>
            <a:off x="6559550" y="2821461"/>
            <a:ext cx="106679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000" b="1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p</a:t>
            </a:r>
            <a:r>
              <a:rPr lang="fr-FR" sz="1000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&lt; </a:t>
            </a:r>
            <a:r>
              <a:rPr lang="fr-FR" sz="10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0.05</a:t>
            </a:r>
            <a:endParaRPr lang="fr-FR" sz="1000" b="1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8" name="ZoneTexte 30"/>
          <p:cNvSpPr txBox="1">
            <a:spLocks noChangeArrowheads="1"/>
          </p:cNvSpPr>
          <p:nvPr/>
        </p:nvSpPr>
        <p:spPr bwMode="auto">
          <a:xfrm>
            <a:off x="5808122" y="2527244"/>
            <a:ext cx="106679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000" b="1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p</a:t>
            </a:r>
            <a:r>
              <a:rPr lang="fr-FR" sz="1000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&lt; </a:t>
            </a:r>
            <a:r>
              <a:rPr lang="fr-FR" sz="10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0.003</a:t>
            </a:r>
            <a:endParaRPr lang="fr-FR" sz="1000" b="1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19" name="ZoneTexte 30"/>
          <p:cNvSpPr txBox="1">
            <a:spLocks noChangeArrowheads="1"/>
          </p:cNvSpPr>
          <p:nvPr/>
        </p:nvSpPr>
        <p:spPr bwMode="auto">
          <a:xfrm>
            <a:off x="6095994" y="2300761"/>
            <a:ext cx="1066799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fr-FR" sz="1000" b="1" i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p</a:t>
            </a:r>
            <a:r>
              <a:rPr lang="fr-FR" sz="1000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&lt; </a:t>
            </a:r>
            <a:r>
              <a:rPr lang="fr-FR" sz="1000" b="1" dirty="0" smtClean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0.01</a:t>
            </a:r>
            <a:endParaRPr lang="fr-FR" sz="1000" b="1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26" name="Espace réservé du contenu 2"/>
          <p:cNvSpPr>
            <a:spLocks noGrp="1"/>
          </p:cNvSpPr>
          <p:nvPr>
            <p:ph idx="1"/>
          </p:nvPr>
        </p:nvSpPr>
        <p:spPr>
          <a:xfrm>
            <a:off x="46571" y="973667"/>
            <a:ext cx="8229600" cy="878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000" dirty="0" smtClean="0">
                <a:latin typeface="Avenir LT Std 45 Book" pitchFamily="34" charset="0"/>
                <a:cs typeface="Avenir Light"/>
              </a:rPr>
              <a:t>Adhésion et migration cellulaire/ marqueur potentiel de T21</a:t>
            </a: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>
              <a:latin typeface="Avenir LT Std 45 Book" pitchFamily="34" charset="0"/>
              <a:cs typeface="Avenir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èche vers la droite 11"/>
          <p:cNvSpPr/>
          <p:nvPr/>
        </p:nvSpPr>
        <p:spPr>
          <a:xfrm rot="5400000" flipV="1">
            <a:off x="-434618" y="2262898"/>
            <a:ext cx="3064926" cy="257867"/>
          </a:xfrm>
          <a:prstGeom prst="rightArrow">
            <a:avLst>
              <a:gd name="adj1" fmla="val 50000"/>
              <a:gd name="adj2" fmla="val 95161"/>
            </a:avLst>
          </a:prstGeom>
          <a:solidFill>
            <a:srgbClr val="AD5C4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E67A39"/>
              </a:solidFill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167"/>
          </a:xfrm>
          <a:solidFill>
            <a:srgbClr val="376092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Conclusion: identifier des </a:t>
            </a:r>
            <a:r>
              <a:rPr lang="fr-FR" sz="3600" dirty="0" err="1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biomarqueurs</a:t>
            </a:r>
            <a:endParaRPr lang="fr-FR" sz="3600" dirty="0">
              <a:solidFill>
                <a:srgbClr val="F2F2F2"/>
              </a:solidFill>
              <a:latin typeface="Avenir LT Std 35 Light" pitchFamily="34" charset="0"/>
              <a:cs typeface="Avenir Light"/>
            </a:endParaRPr>
          </a:p>
        </p:txBody>
      </p:sp>
      <p:sp>
        <p:nvSpPr>
          <p:cNvPr id="8" name="Flèche vers la droite 7"/>
          <p:cNvSpPr/>
          <p:nvPr/>
        </p:nvSpPr>
        <p:spPr>
          <a:xfrm rot="5400000" flipV="1">
            <a:off x="4217758" y="2106269"/>
            <a:ext cx="1001889" cy="257865"/>
          </a:xfrm>
          <a:prstGeom prst="rightArrow">
            <a:avLst>
              <a:gd name="adj1" fmla="val 50000"/>
              <a:gd name="adj2" fmla="val 9516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118555" y="2822217"/>
            <a:ext cx="3203015" cy="790222"/>
          </a:xfrm>
          <a:prstGeom prst="roundRect">
            <a:avLst/>
          </a:prstGeom>
          <a:solidFill>
            <a:srgbClr val="96BFFC">
              <a:alpha val="34000"/>
            </a:srgb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venir LT Std 45 Book"/>
                <a:cs typeface="Avenir LT Std 45 Book"/>
              </a:rPr>
              <a:t>Validation dans des cohortes de patients</a:t>
            </a:r>
            <a:endParaRPr lang="fr-FR" sz="2000" dirty="0">
              <a:solidFill>
                <a:schemeClr val="tx1"/>
              </a:solidFill>
              <a:latin typeface="Avenir LT Std 45 Book"/>
              <a:cs typeface="Avenir LT Std 45 Book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796345" y="3759194"/>
            <a:ext cx="1890195" cy="769061"/>
          </a:xfrm>
          <a:prstGeom prst="roundRect">
            <a:avLst/>
          </a:prstGeom>
          <a:solidFill>
            <a:schemeClr val="bg2">
              <a:alpha val="34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00" dirty="0" smtClean="0">
                <a:solidFill>
                  <a:schemeClr val="tx1"/>
                </a:solidFill>
                <a:latin typeface="Avenir LT Std 45 Book"/>
                <a:cs typeface="Avenir LT Std 45 Book"/>
              </a:rPr>
              <a:t>Biomarqueurs sensibles? </a:t>
            </a:r>
            <a:endParaRPr lang="fr-FR" sz="1900" dirty="0">
              <a:solidFill>
                <a:schemeClr val="tx1"/>
              </a:solidFill>
              <a:latin typeface="Avenir LT Std 45 Book"/>
              <a:cs typeface="Avenir LT Std 45 Book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3807178" y="3759194"/>
            <a:ext cx="1890195" cy="769061"/>
          </a:xfrm>
          <a:prstGeom prst="roundRect">
            <a:avLst/>
          </a:prstGeom>
          <a:solidFill>
            <a:schemeClr val="bg2">
              <a:alpha val="34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00" dirty="0" smtClean="0">
                <a:solidFill>
                  <a:schemeClr val="tx1"/>
                </a:solidFill>
                <a:latin typeface="Avenir LT Std 45 Book"/>
                <a:cs typeface="Avenir LT Std 45 Book"/>
              </a:rPr>
              <a:t>Biomarqueurs spécifiques? </a:t>
            </a:r>
            <a:endParaRPr lang="fr-FR" sz="1900" dirty="0">
              <a:solidFill>
                <a:schemeClr val="tx1"/>
              </a:solidFill>
              <a:latin typeface="Avenir LT Std 45 Book"/>
              <a:cs typeface="Avenir LT Std 45 Book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799670" y="3759194"/>
            <a:ext cx="1890195" cy="769061"/>
          </a:xfrm>
          <a:prstGeom prst="roundRect">
            <a:avLst/>
          </a:prstGeom>
          <a:solidFill>
            <a:schemeClr val="bg2">
              <a:alpha val="34000"/>
            </a:scheme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900" dirty="0" smtClean="0">
                <a:solidFill>
                  <a:schemeClr val="tx1"/>
                </a:solidFill>
                <a:latin typeface="Avenir LT Std 45 Book"/>
                <a:cs typeface="Avenir LT Std 45 Book"/>
              </a:rPr>
              <a:t>Biomarqueurs précoces? </a:t>
            </a:r>
            <a:endParaRPr lang="fr-FR" sz="1900" dirty="0">
              <a:solidFill>
                <a:schemeClr val="tx1"/>
              </a:solidFill>
              <a:latin typeface="Avenir LT Std 45 Book"/>
              <a:cs typeface="Avenir LT Std 45 Book"/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397000" y="876305"/>
            <a:ext cx="6654800" cy="790222"/>
          </a:xfrm>
          <a:prstGeom prst="roundRect">
            <a:avLst/>
          </a:prstGeom>
          <a:solidFill>
            <a:srgbClr val="96BFFC">
              <a:alpha val="34000"/>
            </a:srgb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venir LT Std 45 Book"/>
                <a:cs typeface="Avenir LT Std 45 Book"/>
              </a:rPr>
              <a:t>Set de biomarqueurs potentiels associés à DYRK1A</a:t>
            </a:r>
            <a:endParaRPr lang="fr-FR" sz="2000" dirty="0">
              <a:solidFill>
                <a:schemeClr val="tx1"/>
              </a:solidFill>
              <a:latin typeface="Avenir LT Std 45 Book"/>
              <a:cs typeface="Avenir LT Std 45 Book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54215" y="1992487"/>
            <a:ext cx="2667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indent="-184150">
              <a:buSzPct val="50000"/>
            </a:pPr>
            <a:r>
              <a:rPr lang="fr-FR" dirty="0" smtClean="0"/>
              <a:t>Reflet de la pathologie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2813755" y="5486400"/>
            <a:ext cx="3777545" cy="1325198"/>
          </a:xfrm>
          <a:prstGeom prst="roundRect">
            <a:avLst/>
          </a:prstGeom>
          <a:solidFill>
            <a:srgbClr val="96BFFC">
              <a:alpha val="34000"/>
            </a:srgbClr>
          </a:solidFill>
          <a:ln w="3175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  <a:latin typeface="Avenir LT Std 45 Book"/>
                <a:cs typeface="Avenir LT Std 45 Book"/>
              </a:rPr>
              <a:t>Non invasif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  <a:latin typeface="Avenir LT Std 45 Book"/>
                <a:cs typeface="Avenir LT Std 45 Book"/>
              </a:rPr>
              <a:t>Diagnostic précoce</a:t>
            </a:r>
          </a:p>
          <a:p>
            <a:pPr algn="ctr"/>
            <a:r>
              <a:rPr lang="fr-FR" sz="2000" dirty="0" smtClean="0">
                <a:solidFill>
                  <a:schemeClr val="tx1"/>
                </a:solidFill>
                <a:latin typeface="Avenir LT Std 45 Book"/>
                <a:cs typeface="Avenir LT Std 45 Book"/>
              </a:rPr>
              <a:t>Suivi de la progression de la maladie</a:t>
            </a:r>
            <a:endParaRPr lang="fr-FR" sz="2000" dirty="0">
              <a:solidFill>
                <a:schemeClr val="tx1"/>
              </a:solidFill>
              <a:latin typeface="Avenir LT Std 45 Book"/>
              <a:cs typeface="Avenir LT Std 45 Book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26999" y="1929496"/>
            <a:ext cx="1936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50000"/>
            </a:pPr>
            <a:r>
              <a:rPr lang="fr-FR" sz="2200" dirty="0" smtClean="0">
                <a:latin typeface="Avenir LT Std 35 Light"/>
                <a:cs typeface="Avenir LT Std 35 Light"/>
              </a:rPr>
              <a:t>Analyses statistiques</a:t>
            </a:r>
          </a:p>
        </p:txBody>
      </p:sp>
      <p:sp>
        <p:nvSpPr>
          <p:cNvPr id="26" name="Flèche vers la droite 25"/>
          <p:cNvSpPr/>
          <p:nvPr/>
        </p:nvSpPr>
        <p:spPr>
          <a:xfrm rot="5400000" flipV="1">
            <a:off x="4271380" y="4910145"/>
            <a:ext cx="894645" cy="257865"/>
          </a:xfrm>
          <a:prstGeom prst="rightArrow">
            <a:avLst>
              <a:gd name="adj1" fmla="val 50000"/>
              <a:gd name="adj2" fmla="val 9516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r 25"/>
          <p:cNvGrpSpPr/>
          <p:nvPr/>
        </p:nvGrpSpPr>
        <p:grpSpPr>
          <a:xfrm>
            <a:off x="1079511" y="799105"/>
            <a:ext cx="6932079" cy="3642556"/>
            <a:chOff x="1100669" y="840542"/>
            <a:chExt cx="6932079" cy="3642556"/>
          </a:xfrm>
        </p:grpSpPr>
        <p:grpSp>
          <p:nvGrpSpPr>
            <p:cNvPr id="27" name="Grouper 8"/>
            <p:cNvGrpSpPr/>
            <p:nvPr/>
          </p:nvGrpSpPr>
          <p:grpSpPr>
            <a:xfrm>
              <a:off x="1100669" y="840542"/>
              <a:ext cx="6932079" cy="3409517"/>
              <a:chOff x="1100669" y="787627"/>
              <a:chExt cx="6932079" cy="3409517"/>
            </a:xfrm>
          </p:grpSpPr>
          <p:pic>
            <p:nvPicPr>
              <p:cNvPr id="31" name="Image 3" descr="AD chez DS.jpg"/>
              <p:cNvPicPr>
                <a:picLocks noChangeAspect="1"/>
              </p:cNvPicPr>
              <p:nvPr/>
            </p:nvPicPr>
            <p:blipFill>
              <a:blip r:embed="rId3">
                <a:lum bright="10000" contrast="8000"/>
              </a:blip>
              <a:srcRect l="3268" t="39418"/>
              <a:stretch>
                <a:fillRect/>
              </a:stretch>
            </p:blipFill>
            <p:spPr>
              <a:xfrm>
                <a:off x="1312333" y="1073378"/>
                <a:ext cx="6720415" cy="3123766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1100669" y="1354666"/>
                <a:ext cx="1047750" cy="270933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4561413" y="849011"/>
                <a:ext cx="353486" cy="4275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6339414" y="787627"/>
                <a:ext cx="353486" cy="4275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8" name="Grouper 11"/>
            <p:cNvGrpSpPr/>
            <p:nvPr/>
          </p:nvGrpSpPr>
          <p:grpSpPr>
            <a:xfrm>
              <a:off x="1971676" y="3689348"/>
              <a:ext cx="1789641" cy="793750"/>
              <a:chOff x="1971676" y="3689348"/>
              <a:chExt cx="1789641" cy="793750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1971676" y="3689348"/>
                <a:ext cx="353486" cy="4275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3407831" y="4055531"/>
                <a:ext cx="353486" cy="42756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3251" y="4577739"/>
            <a:ext cx="8403167" cy="20658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1900" i="1" dirty="0" smtClean="0">
                <a:solidFill>
                  <a:srgbClr val="262626"/>
                </a:solidFill>
                <a:latin typeface="Avenir LT Std 45 Book" pitchFamily="34" charset="0"/>
                <a:cs typeface="Avenir Light"/>
              </a:rPr>
              <a:t>APP</a:t>
            </a:r>
            <a:r>
              <a:rPr lang="fr-FR" sz="1900" dirty="0" smtClean="0">
                <a:solidFill>
                  <a:srgbClr val="262626"/>
                </a:solidFill>
                <a:latin typeface="Avenir LT Std 45 Book" pitchFamily="34" charset="0"/>
                <a:cs typeface="Avenir Light"/>
              </a:rPr>
              <a:t> situé sur le chromosome 21</a:t>
            </a:r>
          </a:p>
          <a:p>
            <a:pPr>
              <a:buNone/>
            </a:pPr>
            <a:r>
              <a:rPr lang="fr-FR" sz="1900" dirty="0" smtClean="0">
                <a:solidFill>
                  <a:srgbClr val="262626"/>
                </a:solidFill>
                <a:latin typeface="Avenir LT Std 45 Book" pitchFamily="34" charset="0"/>
                <a:cs typeface="Avenir Light"/>
              </a:rPr>
              <a:t>Âge d’apparition de la démence très variable</a:t>
            </a:r>
          </a:p>
          <a:p>
            <a:pPr>
              <a:buNone/>
            </a:pPr>
            <a:endParaRPr lang="fr-FR" sz="1900" dirty="0" smtClean="0">
              <a:latin typeface="Avenir LT Std 45 Book" pitchFamily="34" charset="0"/>
              <a:cs typeface="Avenir Light"/>
            </a:endParaRPr>
          </a:p>
          <a:p>
            <a:pPr>
              <a:buClr>
                <a:schemeClr val="tx2">
                  <a:lumMod val="75000"/>
                </a:schemeClr>
              </a:buClr>
              <a:buFont typeface="Wingdings" charset="2"/>
              <a:buChar char="Ø"/>
            </a:pPr>
            <a:r>
              <a:rPr lang="fr-FR" sz="1900" dirty="0" smtClean="0">
                <a:solidFill>
                  <a:schemeClr val="tx2">
                    <a:lumMod val="75000"/>
                  </a:schemeClr>
                </a:solidFill>
                <a:latin typeface="Avenir LT Std 45 Book" pitchFamily="34" charset="0"/>
                <a:cs typeface="Avenir Light"/>
              </a:rPr>
              <a:t>Gènes du chromosome 21 avec un rôle protecteur dans la progression de la maladie d’Alzheimer? </a:t>
            </a:r>
          </a:p>
          <a:p>
            <a:pPr>
              <a:buNone/>
            </a:pPr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endParaRPr lang="fr-FR" sz="2000" dirty="0">
              <a:latin typeface="Avenir LT Std 45 Book" pitchFamily="34" charset="0"/>
              <a:cs typeface="Avenir Light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493000" y="4047044"/>
            <a:ext cx="1302748" cy="323155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r>
              <a:rPr lang="fr-FR" sz="1500" i="1" dirty="0" smtClean="0"/>
              <a:t>E. Head, 2012</a:t>
            </a:r>
            <a:endParaRPr lang="fr-FR" sz="1500" i="1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-4" y="561"/>
            <a:ext cx="9144000" cy="783167"/>
          </a:xfrm>
          <a:prstGeom prst="rect">
            <a:avLst/>
          </a:prstGeom>
          <a:solidFill>
            <a:srgbClr val="376092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pPr marL="0" marR="0" lvl="0" indent="0" algn="ctr" defTabSz="4571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venir LT Std 45 Book" pitchFamily="34" charset="0"/>
                <a:ea typeface="+mj-ea"/>
                <a:cs typeface="Avenir Light"/>
              </a:rPr>
              <a:t>La Trisomie 21</a:t>
            </a:r>
            <a:endParaRPr kumimoji="0" lang="fr-FR" sz="3600" b="0" i="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venir LT Std 45 Book" pitchFamily="34" charset="0"/>
              <a:ea typeface="+mj-ea"/>
              <a:cs typeface="Avenir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-4" y="561"/>
            <a:ext cx="9144000" cy="783167"/>
          </a:xfrm>
          <a:prstGeom prst="rect">
            <a:avLst/>
          </a:prstGeom>
          <a:solidFill>
            <a:srgbClr val="376092"/>
          </a:solidFill>
        </p:spPr>
        <p:txBody>
          <a:bodyPr vert="horz" lIns="91430" tIns="45715" rIns="91430" bIns="45715" rtlCol="0" anchor="ctr">
            <a:normAutofit/>
          </a:bodyPr>
          <a:lstStyle/>
          <a:p>
            <a:pPr marL="0" marR="0" lvl="0" indent="0" algn="ctr" defTabSz="45715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venir LT Std 35 Light"/>
                <a:ea typeface="+mj-ea"/>
                <a:cs typeface="Avenir LT Std 35 Light"/>
              </a:rPr>
              <a:t>La Maladie d’Alzheimer</a:t>
            </a:r>
            <a:endParaRPr kumimoji="0" lang="fr-FR" sz="3600" u="none" strike="noStrike" kern="1200" cap="none" spc="0" normalizeH="0" baseline="0" noProof="0" dirty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Avenir LT Std 35 Light"/>
              <a:ea typeface="+mj-ea"/>
              <a:cs typeface="Avenir LT Std 35 Light"/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51370" y="1259418"/>
            <a:ext cx="8229600" cy="511598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45 Book" pitchFamily="34" charset="0"/>
                <a:ea typeface="+mn-ea"/>
                <a:cs typeface="Avenir Light"/>
              </a:rPr>
              <a:t>Maladie neurodégénérative</a:t>
            </a: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45 Book" pitchFamily="34" charset="0"/>
                <a:ea typeface="+mn-ea"/>
                <a:cs typeface="Avenir Light"/>
              </a:rPr>
              <a:t>35 millions de patients dans</a:t>
            </a:r>
            <a:r>
              <a:rPr kumimoji="0" lang="fr-FR" sz="21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45 Book" pitchFamily="34" charset="0"/>
                <a:ea typeface="+mn-ea"/>
                <a:cs typeface="Avenir Light"/>
              </a:rPr>
              <a:t> le monde</a:t>
            </a: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2100" dirty="0" smtClean="0">
              <a:latin typeface="Avenir LT Std 45 Book" pitchFamily="34" charset="0"/>
              <a:cs typeface="Avenir Light"/>
            </a:endParaRP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 sz="2100" dirty="0" smtClean="0">
                <a:latin typeface="Avenir LT Std 45 Book" pitchFamily="34" charset="0"/>
                <a:cs typeface="Avenir Light"/>
              </a:rPr>
              <a:t>Diagnostic clinique difficile à établir</a:t>
            </a:r>
          </a:p>
          <a:p>
            <a:pPr marL="723900" indent="-723900" defTabSz="457153">
              <a:spcBef>
                <a:spcPct val="20000"/>
              </a:spcBef>
              <a:spcAft>
                <a:spcPts val="600"/>
              </a:spcAft>
              <a:defRPr/>
            </a:pP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itchFamily="34" charset="0"/>
                <a:cs typeface="Avenir Light"/>
              </a:rPr>
              <a:t>	</a:t>
            </a: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itchFamily="34" charset="0"/>
                <a:cs typeface="Avenir Light"/>
              </a:rPr>
              <a:t>Examens neuropsychologiques, imagerie cérébrale, analyse de biomarqueurs dans le LCR (invasif)</a:t>
            </a:r>
          </a:p>
          <a:p>
            <a:pPr marL="722313" indent="-341313" defTabSz="457153">
              <a:spcBef>
                <a:spcPct val="20000"/>
              </a:spcBef>
              <a:spcAft>
                <a:spcPts val="600"/>
              </a:spcAft>
              <a:defRPr/>
            </a:pPr>
            <a:r>
              <a:rPr lang="fr-FR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venir LT Std 45 Book" pitchFamily="34" charset="0"/>
                <a:cs typeface="Avenir Light"/>
              </a:rPr>
              <a:t>	Diagnostic souvent tardif</a:t>
            </a:r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fr-FR" sz="2000" dirty="0" smtClean="0">
              <a:latin typeface="Avenir LT Std 45 Book" pitchFamily="34" charset="0"/>
              <a:cs typeface="Avenir Light"/>
            </a:endParaRP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lang="fr-FR" sz="2100" dirty="0" smtClean="0">
                <a:solidFill>
                  <a:schemeClr val="accent1">
                    <a:lumMod val="50000"/>
                  </a:schemeClr>
                </a:solidFill>
                <a:latin typeface="Avenir LT Std 45 Book" pitchFamily="34" charset="0"/>
                <a:cs typeface="Avenir Light"/>
              </a:rPr>
              <a:t>Nécessaire de développer des biomarqueurs plasmatiques</a:t>
            </a:r>
          </a:p>
          <a:p>
            <a:pPr marL="341313" lvl="0" indent="381000" defTabSz="457153"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595959"/>
                </a:solidFill>
                <a:latin typeface="Avenir LT Std 45 Book" pitchFamily="34" charset="0"/>
                <a:cs typeface="Avenir Light"/>
              </a:rPr>
              <a:t>Dépistage     diagnostic précoce </a:t>
            </a:r>
          </a:p>
          <a:p>
            <a:pPr marL="341313" lvl="0" indent="381000" defTabSz="457153"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595959"/>
                </a:solidFill>
                <a:latin typeface="Avenir LT Std 45 Book" pitchFamily="34" charset="0"/>
                <a:cs typeface="Avenir Light"/>
              </a:rPr>
              <a:t>Distinction avec les autres neuropathologies</a:t>
            </a:r>
          </a:p>
          <a:p>
            <a:pPr marL="341313" lvl="0" indent="381000" defTabSz="457153"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595959"/>
                </a:solidFill>
                <a:latin typeface="Avenir LT Std 45 Book" pitchFamily="34" charset="0"/>
                <a:cs typeface="Avenir Light"/>
              </a:rPr>
              <a:t>Suivi de la progression de la maladie </a:t>
            </a: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742873" marR="0" lvl="1" indent="-285720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  <a:p>
            <a:pPr marL="342865" marR="0" lvl="0" indent="-342865" algn="l" defTabSz="4571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venir LT Std 45 Book" pitchFamily="34" charset="0"/>
              <a:ea typeface="+mn-ea"/>
              <a:cs typeface="Avenir Light"/>
            </a:endParaRPr>
          </a:p>
        </p:txBody>
      </p:sp>
      <p:pic>
        <p:nvPicPr>
          <p:cNvPr id="5" name="Image 4" descr="09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229" y="925799"/>
            <a:ext cx="1878002" cy="1936857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>
            <a:off x="2392883" y="4981225"/>
            <a:ext cx="217673" cy="1588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167"/>
          </a:xfrm>
          <a:solidFill>
            <a:srgbClr val="376092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DYRK1A</a:t>
            </a:r>
            <a:endParaRPr lang="fr-FR" sz="3600" dirty="0">
              <a:solidFill>
                <a:srgbClr val="F2F2F2"/>
              </a:solidFill>
              <a:latin typeface="Avenir LT Std 35 Light" pitchFamily="34" charset="0"/>
              <a:cs typeface="Avenir Light"/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4048325" y="3529476"/>
            <a:ext cx="1192035" cy="52994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DYRK1A</a:t>
            </a: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rot="16200000" flipV="1">
            <a:off x="3987750" y="3136952"/>
            <a:ext cx="461581" cy="369056"/>
          </a:xfrm>
          <a:prstGeom prst="straightConnector1">
            <a:avLst/>
          </a:prstGeom>
          <a:ln w="19050" cmpd="sng">
            <a:solidFill>
              <a:schemeClr val="tx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/>
        </p:nvSpPr>
        <p:spPr>
          <a:xfrm>
            <a:off x="2451969" y="2493179"/>
            <a:ext cx="2218115" cy="565408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fr-FR" sz="1500" dirty="0" smtClean="0">
                <a:solidFill>
                  <a:srgbClr val="254061"/>
                </a:solidFill>
              </a:rPr>
              <a:t>Facteurs de transcription</a:t>
            </a:r>
          </a:p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CREB, NFAT, STAT3, p53…</a:t>
            </a:r>
          </a:p>
          <a:p>
            <a:pPr algn="ctr"/>
            <a:endParaRPr lang="fr-FR" sz="1500" dirty="0">
              <a:solidFill>
                <a:srgbClr val="000000"/>
              </a:solidFill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 rot="5400000" flipH="1" flipV="1">
            <a:off x="5059954" y="3295465"/>
            <a:ext cx="359009" cy="345098"/>
          </a:xfrm>
          <a:prstGeom prst="straightConnector1">
            <a:avLst/>
          </a:prstGeom>
          <a:ln w="19050" cmpd="sng">
            <a:solidFill>
              <a:schemeClr val="tx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rot="10800000" flipV="1">
            <a:off x="3524765" y="3828225"/>
            <a:ext cx="629389" cy="2"/>
          </a:xfrm>
          <a:prstGeom prst="straightConnector1">
            <a:avLst/>
          </a:prstGeom>
          <a:ln w="19050" cmpd="sng">
            <a:solidFill>
              <a:schemeClr val="tx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à coins arrondis 27"/>
          <p:cNvSpPr/>
          <p:nvPr/>
        </p:nvSpPr>
        <p:spPr>
          <a:xfrm>
            <a:off x="5443756" y="2654375"/>
            <a:ext cx="1792828" cy="634134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fr-FR" sz="1500" dirty="0" smtClean="0">
                <a:solidFill>
                  <a:srgbClr val="254061"/>
                </a:solidFill>
              </a:rPr>
              <a:t>Facteurs d’épissage</a:t>
            </a:r>
          </a:p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ASF/SF2, Cyclin L2… </a:t>
            </a:r>
          </a:p>
          <a:p>
            <a:pPr algn="ctr"/>
            <a:r>
              <a:rPr lang="fr-FR" sz="1500" dirty="0" smtClean="0">
                <a:solidFill>
                  <a:srgbClr val="000000"/>
                </a:solidFill>
              </a:rPr>
              <a:t> </a:t>
            </a:r>
            <a:endParaRPr lang="fr-FR" sz="1500" dirty="0">
              <a:solidFill>
                <a:srgbClr val="00000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rot="10800000" flipV="1">
            <a:off x="4048325" y="4024617"/>
            <a:ext cx="354743" cy="343325"/>
          </a:xfrm>
          <a:prstGeom prst="straightConnector1">
            <a:avLst/>
          </a:prstGeom>
          <a:ln w="19050" cmpd="sng">
            <a:solidFill>
              <a:schemeClr val="tx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5151298" y="3859975"/>
            <a:ext cx="404952" cy="164643"/>
          </a:xfrm>
          <a:prstGeom prst="straightConnector1">
            <a:avLst/>
          </a:prstGeom>
          <a:ln w="19050" cmpd="sng">
            <a:solidFill>
              <a:schemeClr val="tx2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à coins arrondis 30"/>
          <p:cNvSpPr/>
          <p:nvPr/>
        </p:nvSpPr>
        <p:spPr>
          <a:xfrm>
            <a:off x="1343510" y="4401317"/>
            <a:ext cx="2508048" cy="551691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fr-FR" sz="1500" dirty="0" smtClean="0">
                <a:solidFill>
                  <a:srgbClr val="254061"/>
                </a:solidFill>
              </a:rPr>
              <a:t> Cycle cellulaire et apoptose</a:t>
            </a:r>
          </a:p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p53, caspase-9</a:t>
            </a:r>
          </a:p>
          <a:p>
            <a:pPr algn="ctr"/>
            <a:endParaRPr lang="fr-FR" sz="1500" dirty="0">
              <a:solidFill>
                <a:srgbClr val="000000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>
            <a:off x="582089" y="3324337"/>
            <a:ext cx="2859727" cy="784944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fr-FR" sz="1500" dirty="0" smtClean="0">
                <a:solidFill>
                  <a:srgbClr val="254061"/>
                </a:solidFill>
              </a:rPr>
              <a:t> Protéines synaptiques</a:t>
            </a:r>
          </a:p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Dynamin-1, Amphiphysin-1, Synaptojanin-1</a:t>
            </a:r>
          </a:p>
          <a:p>
            <a:pPr algn="ctr"/>
            <a:endParaRPr lang="fr-FR" sz="1500" dirty="0">
              <a:solidFill>
                <a:srgbClr val="000000"/>
              </a:solidFill>
            </a:endParaRPr>
          </a:p>
        </p:txBody>
      </p:sp>
      <p:sp>
        <p:nvSpPr>
          <p:cNvPr id="33" name="Espace réservé du contenu 2"/>
          <p:cNvSpPr txBox="1">
            <a:spLocks/>
          </p:cNvSpPr>
          <p:nvPr/>
        </p:nvSpPr>
        <p:spPr>
          <a:xfrm>
            <a:off x="351370" y="1037176"/>
            <a:ext cx="8229600" cy="1291164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marL="342865" indent="-342865">
              <a:spcBef>
                <a:spcPct val="20000"/>
              </a:spcBef>
            </a:pPr>
            <a:r>
              <a:rPr lang="fr-FR" sz="1900" dirty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Gène localisé dans la région critique du chromosome 21</a:t>
            </a:r>
          </a:p>
          <a:p>
            <a:pPr marL="342865" indent="-342865">
              <a:spcBef>
                <a:spcPct val="20000"/>
              </a:spcBef>
            </a:pPr>
            <a:r>
              <a:rPr lang="fr-FR" sz="1900" dirty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Serine/thréonine </a:t>
            </a:r>
            <a:r>
              <a:rPr lang="fr-FR" sz="1900" dirty="0" smtClean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kinase </a:t>
            </a:r>
          </a:p>
          <a:p>
            <a:pPr marL="342865" indent="-342865">
              <a:spcBef>
                <a:spcPct val="20000"/>
              </a:spcBef>
            </a:pPr>
            <a:r>
              <a:rPr lang="fr-FR" sz="1900" dirty="0" smtClean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Surexpression et sous-expression induisent des défauts délétères</a:t>
            </a:r>
          </a:p>
          <a:p>
            <a:pPr marL="342865" indent="-342865">
              <a:spcBef>
                <a:spcPct val="20000"/>
              </a:spcBef>
            </a:pPr>
            <a:endParaRPr lang="fr-FR" sz="1900" dirty="0" smtClean="0">
              <a:solidFill>
                <a:prstClr val="black"/>
              </a:solidFill>
              <a:latin typeface="Avenir LT Std 45 Book" pitchFamily="34" charset="0"/>
              <a:cs typeface="Avenir Light"/>
            </a:endParaRPr>
          </a:p>
          <a:p>
            <a:pPr marL="342865" indent="-342865">
              <a:spcBef>
                <a:spcPct val="20000"/>
              </a:spcBef>
            </a:pPr>
            <a:endParaRPr lang="fr-FR" sz="1900" dirty="0" smtClean="0">
              <a:solidFill>
                <a:prstClr val="black"/>
              </a:solidFill>
              <a:latin typeface="Avenir LT Std 45 Book" pitchFamily="34" charset="0"/>
              <a:cs typeface="Avenir Light"/>
            </a:endParaRPr>
          </a:p>
          <a:p>
            <a:pPr marL="342865" indent="-342865">
              <a:spcBef>
                <a:spcPct val="20000"/>
              </a:spcBef>
            </a:pPr>
            <a:endParaRPr lang="fr-FR" sz="1900" dirty="0" smtClean="0">
              <a:solidFill>
                <a:prstClr val="black"/>
              </a:solidFill>
              <a:latin typeface="Avenir LT Std 45 Book" pitchFamily="34" charset="0"/>
              <a:cs typeface="Avenir Light"/>
            </a:endParaRPr>
          </a:p>
          <a:p>
            <a:pPr marL="342865" indent="-342865">
              <a:spcBef>
                <a:spcPct val="20000"/>
              </a:spcBef>
              <a:defRPr/>
            </a:pPr>
            <a:endParaRPr lang="fr-FR" sz="1900" dirty="0" smtClean="0">
              <a:latin typeface="Avenir LT Std 45 Book" pitchFamily="34" charset="0"/>
              <a:cs typeface="Avenir Light"/>
            </a:endParaRPr>
          </a:p>
          <a:p>
            <a:pPr marL="342865" indent="-342865">
              <a:spcBef>
                <a:spcPct val="20000"/>
              </a:spcBef>
              <a:defRPr/>
            </a:pPr>
            <a:endParaRPr lang="fr-FR" sz="1900" dirty="0" smtClean="0">
              <a:latin typeface="Avenir LT Std 45 Book" pitchFamily="34" charset="0"/>
              <a:cs typeface="Avenir Light"/>
            </a:endParaRPr>
          </a:p>
          <a:p>
            <a:pPr marL="342865" indent="-342865">
              <a:spcBef>
                <a:spcPct val="20000"/>
              </a:spcBef>
              <a:defRPr/>
            </a:pPr>
            <a:endParaRPr lang="fr-FR" sz="1900" dirty="0" smtClean="0">
              <a:latin typeface="Avenir LT Std 45 Book" pitchFamily="34" charset="0"/>
              <a:cs typeface="Avenir Light"/>
            </a:endParaRPr>
          </a:p>
          <a:p>
            <a:pPr marL="342865" indent="-342865">
              <a:spcBef>
                <a:spcPct val="20000"/>
              </a:spcBef>
              <a:defRPr/>
            </a:pPr>
            <a:endParaRPr lang="fr-FR" sz="1900" dirty="0" smtClean="0">
              <a:latin typeface="Avenir LT Std 45 Book" pitchFamily="34" charset="0"/>
              <a:cs typeface="Avenir Light"/>
            </a:endParaRPr>
          </a:p>
          <a:p>
            <a:pPr marL="342865" indent="-342865">
              <a:spcBef>
                <a:spcPct val="20000"/>
              </a:spcBef>
              <a:defRPr/>
            </a:pPr>
            <a:endParaRPr lang="fr-FR" sz="1900" dirty="0" smtClean="0">
              <a:latin typeface="Avenir LT Std 45 Book" pitchFamily="34" charset="0"/>
              <a:cs typeface="Avenir Light"/>
            </a:endParaRPr>
          </a:p>
          <a:p>
            <a:pPr marL="342865" indent="-342865">
              <a:spcBef>
                <a:spcPct val="20000"/>
              </a:spcBef>
              <a:defRPr/>
            </a:pPr>
            <a:endParaRPr lang="fr-FR" sz="1900" dirty="0" smtClean="0">
              <a:latin typeface="Avenir LT Std 45 Book" pitchFamily="34" charset="0"/>
              <a:cs typeface="Avenir Light"/>
            </a:endParaRPr>
          </a:p>
          <a:p>
            <a:pPr marL="342865" indent="-342865">
              <a:spcBef>
                <a:spcPct val="20000"/>
              </a:spcBef>
              <a:buFont typeface="Arial"/>
              <a:buChar char="•"/>
              <a:defRPr/>
            </a:pPr>
            <a:endParaRPr lang="fr-FR" sz="1900" dirty="0" smtClean="0">
              <a:latin typeface="Avenir LT Std 45 Book" pitchFamily="34" charset="0"/>
              <a:cs typeface="Avenir Light"/>
            </a:endParaRPr>
          </a:p>
          <a:p>
            <a:pPr marL="342865" indent="-342865">
              <a:spcBef>
                <a:spcPct val="20000"/>
              </a:spcBef>
              <a:buFont typeface="Arial"/>
              <a:buChar char="•"/>
              <a:defRPr/>
            </a:pPr>
            <a:endParaRPr lang="fr-FR" sz="1900" dirty="0" smtClean="0">
              <a:latin typeface="Avenir LT Std 45 Book" pitchFamily="34" charset="0"/>
              <a:cs typeface="Avenir Light"/>
            </a:endParaRPr>
          </a:p>
          <a:p>
            <a:pPr marL="342865" indent="-342865">
              <a:spcBef>
                <a:spcPct val="20000"/>
              </a:spcBef>
              <a:buFont typeface="Arial"/>
              <a:buChar char="•"/>
              <a:defRPr/>
            </a:pPr>
            <a:endParaRPr lang="fr-FR" sz="1900" dirty="0" smtClean="0">
              <a:latin typeface="Avenir LT Std 45 Book" pitchFamily="34" charset="0"/>
              <a:cs typeface="Avenir Light"/>
            </a:endParaRPr>
          </a:p>
        </p:txBody>
      </p:sp>
      <p:sp>
        <p:nvSpPr>
          <p:cNvPr id="34" name="Espace réservé du contenu 2"/>
          <p:cNvSpPr txBox="1">
            <a:spLocks/>
          </p:cNvSpPr>
          <p:nvPr/>
        </p:nvSpPr>
        <p:spPr>
          <a:xfrm>
            <a:off x="351370" y="5545671"/>
            <a:ext cx="8229600" cy="814916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fr-FR" sz="2100" dirty="0" smtClean="0">
                <a:solidFill>
                  <a:srgbClr val="3752A3"/>
                </a:solidFill>
                <a:latin typeface="Avenir LT Std 45 Book" pitchFamily="34" charset="0"/>
                <a:cs typeface="Avenir Light"/>
              </a:rPr>
              <a:t>Rôle dans la neurogenèse, la synaptogenèse, l’inflammation, l’apparition de maladies neurodégénératives</a:t>
            </a:r>
          </a:p>
          <a:p>
            <a:pPr marL="342865" indent="-342865" algn="ctr">
              <a:spcBef>
                <a:spcPct val="20000"/>
              </a:spcBef>
              <a:defRPr/>
            </a:pPr>
            <a:endParaRPr lang="fr-FR" sz="2100" dirty="0" smtClean="0">
              <a:solidFill>
                <a:srgbClr val="3752A3"/>
              </a:solidFill>
              <a:latin typeface="Avenir LT Std 45 Book" pitchFamily="34" charset="0"/>
              <a:cs typeface="Avenir Light"/>
            </a:endParaRPr>
          </a:p>
          <a:p>
            <a:pPr marL="342865" indent="-342865" algn="ctr">
              <a:spcBef>
                <a:spcPct val="20000"/>
              </a:spcBef>
              <a:defRPr/>
            </a:pPr>
            <a:endParaRPr lang="fr-FR" sz="2100" dirty="0" smtClean="0">
              <a:solidFill>
                <a:srgbClr val="3752A3"/>
              </a:solidFill>
              <a:latin typeface="Avenir LT Std 45 Book" pitchFamily="34" charset="0"/>
              <a:cs typeface="Avenir Light"/>
            </a:endParaRPr>
          </a:p>
          <a:p>
            <a:pPr marL="342865" indent="-342865" algn="ctr">
              <a:spcBef>
                <a:spcPct val="20000"/>
              </a:spcBef>
              <a:defRPr/>
            </a:pPr>
            <a:endParaRPr lang="fr-FR" sz="2100" dirty="0" smtClean="0">
              <a:solidFill>
                <a:srgbClr val="3752A3"/>
              </a:solidFill>
              <a:latin typeface="Avenir LT Std 45 Book" pitchFamily="34" charset="0"/>
              <a:cs typeface="Avenir Light"/>
            </a:endParaRPr>
          </a:p>
          <a:p>
            <a:pPr marL="342865" indent="-342865" algn="ctr">
              <a:spcBef>
                <a:spcPct val="20000"/>
              </a:spcBef>
              <a:defRPr/>
            </a:pPr>
            <a:endParaRPr lang="fr-FR" sz="2100" dirty="0" smtClean="0">
              <a:solidFill>
                <a:srgbClr val="3752A3"/>
              </a:solidFill>
              <a:latin typeface="Avenir LT Std 45 Book" pitchFamily="34" charset="0"/>
              <a:cs typeface="Avenir Light"/>
            </a:endParaRPr>
          </a:p>
          <a:p>
            <a:pPr marL="342865" indent="-342865" algn="ctr">
              <a:spcBef>
                <a:spcPct val="20000"/>
              </a:spcBef>
              <a:defRPr/>
            </a:pPr>
            <a:endParaRPr lang="fr-FR" sz="2100" dirty="0" smtClean="0">
              <a:solidFill>
                <a:srgbClr val="3752A3"/>
              </a:solidFill>
              <a:latin typeface="Avenir LT Std 45 Book" pitchFamily="34" charset="0"/>
              <a:cs typeface="Avenir Light"/>
            </a:endParaRPr>
          </a:p>
          <a:p>
            <a:pPr marL="342865" indent="-342865" algn="ctr">
              <a:spcBef>
                <a:spcPct val="20000"/>
              </a:spcBef>
              <a:buFont typeface="Arial"/>
              <a:buChar char="•"/>
              <a:defRPr/>
            </a:pPr>
            <a:endParaRPr lang="fr-FR" sz="2100" dirty="0" smtClean="0">
              <a:solidFill>
                <a:srgbClr val="3752A3"/>
              </a:solidFill>
              <a:latin typeface="Avenir LT Std 45 Book" pitchFamily="34" charset="0"/>
              <a:cs typeface="Avenir Light"/>
            </a:endParaRPr>
          </a:p>
          <a:p>
            <a:pPr marL="342865" indent="-342865" algn="ctr">
              <a:spcBef>
                <a:spcPct val="20000"/>
              </a:spcBef>
              <a:buFont typeface="Arial"/>
              <a:buChar char="•"/>
              <a:defRPr/>
            </a:pPr>
            <a:endParaRPr lang="fr-FR" sz="2100" dirty="0" smtClean="0">
              <a:solidFill>
                <a:srgbClr val="3752A3"/>
              </a:solidFill>
              <a:latin typeface="Avenir LT Std 45 Book" pitchFamily="34" charset="0"/>
              <a:cs typeface="Avenir Light"/>
            </a:endParaRPr>
          </a:p>
          <a:p>
            <a:pPr marL="342865" indent="-342865" algn="ctr">
              <a:spcBef>
                <a:spcPct val="20000"/>
              </a:spcBef>
              <a:buFont typeface="Arial"/>
              <a:buChar char="•"/>
              <a:defRPr/>
            </a:pPr>
            <a:endParaRPr lang="fr-FR" sz="2100" dirty="0">
              <a:solidFill>
                <a:srgbClr val="3752A3"/>
              </a:solidFill>
              <a:latin typeface="Avenir LT Std 45 Book" pitchFamily="34" charset="0"/>
              <a:cs typeface="Avenir Light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5578022" y="3673358"/>
            <a:ext cx="2632013" cy="871846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1"/>
          <a:lstStyle/>
          <a:p>
            <a:pPr algn="ctr"/>
            <a:r>
              <a:rPr lang="fr-FR" sz="1500" dirty="0" smtClean="0">
                <a:solidFill>
                  <a:schemeClr val="accent1">
                    <a:lumMod val="50000"/>
                  </a:schemeClr>
                </a:solidFill>
              </a:rPr>
              <a:t>Protéines impliquées dans maladies neurodégénératives</a:t>
            </a:r>
          </a:p>
          <a:p>
            <a:pPr algn="ctr"/>
            <a:r>
              <a:rPr lang="fr-FR" sz="1400" dirty="0" smtClean="0">
                <a:solidFill>
                  <a:srgbClr val="000000"/>
                </a:solidFill>
              </a:rPr>
              <a:t>Tau, APP, </a:t>
            </a:r>
            <a:r>
              <a:rPr lang="el-GR" sz="1400" dirty="0" smtClean="0">
                <a:solidFill>
                  <a:srgbClr val="545454"/>
                </a:solidFill>
                <a:latin typeface="arial"/>
              </a:rPr>
              <a:t> </a:t>
            </a:r>
            <a:r>
              <a:rPr lang="el-GR" sz="1200" dirty="0" smtClean="0">
                <a:solidFill>
                  <a:schemeClr val="tx1"/>
                </a:solidFill>
                <a:latin typeface="arial"/>
              </a:rPr>
              <a:t>α</a:t>
            </a:r>
            <a:r>
              <a:rPr lang="fr-FR" sz="1400" dirty="0" smtClean="0">
                <a:solidFill>
                  <a:srgbClr val="000000"/>
                </a:solidFill>
              </a:rPr>
              <a:t>-</a:t>
            </a:r>
            <a:r>
              <a:rPr lang="fr-FR" sz="1400" dirty="0" err="1" smtClean="0">
                <a:solidFill>
                  <a:srgbClr val="000000"/>
                </a:solidFill>
              </a:rPr>
              <a:t>synuclein</a:t>
            </a:r>
            <a:r>
              <a:rPr lang="fr-FR" sz="14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endParaRPr lang="fr-FR" sz="1500" dirty="0" smtClean="0">
              <a:solidFill>
                <a:srgbClr val="000000"/>
              </a:solidFill>
            </a:endParaRPr>
          </a:p>
          <a:p>
            <a:pPr algn="ctr"/>
            <a:endParaRPr lang="fr-FR" sz="15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167"/>
          </a:xfrm>
          <a:solidFill>
            <a:srgbClr val="376092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DYRK1A: Cible pour traiter la T21?</a:t>
            </a:r>
            <a:endParaRPr lang="fr-FR" sz="3600" dirty="0">
              <a:solidFill>
                <a:srgbClr val="F2F2F2"/>
              </a:solidFill>
              <a:latin typeface="Avenir LT Std 35 Light" pitchFamily="34" charset="0"/>
              <a:cs typeface="Avenir Light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2417874" y="1404793"/>
            <a:ext cx="4255091" cy="2725367"/>
            <a:chOff x="349473" y="836712"/>
            <a:chExt cx="3412902" cy="2354079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1019175" y="952500"/>
              <a:ext cx="1588" cy="1828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flipH="1">
              <a:off x="981075" y="2781300"/>
              <a:ext cx="381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H="1">
              <a:off x="1000125" y="2676525"/>
              <a:ext cx="190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876300" y="2733675"/>
              <a:ext cx="114300" cy="10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fr-FR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Line 13"/>
            <p:cNvSpPr>
              <a:spLocks noChangeShapeType="1"/>
            </p:cNvSpPr>
            <p:nvPr/>
          </p:nvSpPr>
          <p:spPr bwMode="auto">
            <a:xfrm flipH="1">
              <a:off x="981075" y="2581275"/>
              <a:ext cx="381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 flipH="1">
              <a:off x="1000125" y="2476500"/>
              <a:ext cx="190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Rectangle 17"/>
            <p:cNvSpPr>
              <a:spLocks noChangeArrowheads="1"/>
            </p:cNvSpPr>
            <p:nvPr/>
          </p:nvSpPr>
          <p:spPr bwMode="auto">
            <a:xfrm>
              <a:off x="876300" y="2533650"/>
              <a:ext cx="114300" cy="10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fr-FR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8"/>
            <p:cNvSpPr>
              <a:spLocks noChangeShapeType="1"/>
            </p:cNvSpPr>
            <p:nvPr/>
          </p:nvSpPr>
          <p:spPr bwMode="auto">
            <a:xfrm flipH="1">
              <a:off x="981075" y="2371725"/>
              <a:ext cx="381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20"/>
            <p:cNvSpPr>
              <a:spLocks noChangeShapeType="1"/>
            </p:cNvSpPr>
            <p:nvPr/>
          </p:nvSpPr>
          <p:spPr bwMode="auto">
            <a:xfrm flipH="1">
              <a:off x="1000125" y="2266950"/>
              <a:ext cx="190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Rectangle 22"/>
            <p:cNvSpPr>
              <a:spLocks noChangeArrowheads="1"/>
            </p:cNvSpPr>
            <p:nvPr/>
          </p:nvSpPr>
          <p:spPr bwMode="auto">
            <a:xfrm>
              <a:off x="876300" y="2324100"/>
              <a:ext cx="114300" cy="10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fr-FR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Line 23"/>
            <p:cNvSpPr>
              <a:spLocks noChangeShapeType="1"/>
            </p:cNvSpPr>
            <p:nvPr/>
          </p:nvSpPr>
          <p:spPr bwMode="auto">
            <a:xfrm flipH="1">
              <a:off x="981075" y="2171700"/>
              <a:ext cx="381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25"/>
            <p:cNvSpPr>
              <a:spLocks noChangeShapeType="1"/>
            </p:cNvSpPr>
            <p:nvPr/>
          </p:nvSpPr>
          <p:spPr bwMode="auto">
            <a:xfrm flipH="1">
              <a:off x="1000125" y="2066925"/>
              <a:ext cx="190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Rectangle 27"/>
            <p:cNvSpPr>
              <a:spLocks noChangeArrowheads="1"/>
            </p:cNvSpPr>
            <p:nvPr/>
          </p:nvSpPr>
          <p:spPr bwMode="auto">
            <a:xfrm>
              <a:off x="876300" y="2124075"/>
              <a:ext cx="114300" cy="10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fr-FR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H="1">
              <a:off x="981075" y="1971675"/>
              <a:ext cx="381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 flipH="1">
              <a:off x="1000125" y="1866900"/>
              <a:ext cx="190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876300" y="1924050"/>
              <a:ext cx="114300" cy="10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fr-FR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 flipH="1">
              <a:off x="981075" y="1762125"/>
              <a:ext cx="381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Line 35"/>
            <p:cNvSpPr>
              <a:spLocks noChangeShapeType="1"/>
            </p:cNvSpPr>
            <p:nvPr/>
          </p:nvSpPr>
          <p:spPr bwMode="auto">
            <a:xfrm flipH="1">
              <a:off x="1000125" y="1657350"/>
              <a:ext cx="190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Rectangle 37"/>
            <p:cNvSpPr>
              <a:spLocks noChangeArrowheads="1"/>
            </p:cNvSpPr>
            <p:nvPr/>
          </p:nvSpPr>
          <p:spPr bwMode="auto">
            <a:xfrm>
              <a:off x="876300" y="1714500"/>
              <a:ext cx="114300" cy="10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fr-FR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Line 38"/>
            <p:cNvSpPr>
              <a:spLocks noChangeShapeType="1"/>
            </p:cNvSpPr>
            <p:nvPr/>
          </p:nvSpPr>
          <p:spPr bwMode="auto">
            <a:xfrm flipH="1">
              <a:off x="981075" y="1562100"/>
              <a:ext cx="381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Line 40"/>
            <p:cNvSpPr>
              <a:spLocks noChangeShapeType="1"/>
            </p:cNvSpPr>
            <p:nvPr/>
          </p:nvSpPr>
          <p:spPr bwMode="auto">
            <a:xfrm flipH="1">
              <a:off x="1000125" y="1457325"/>
              <a:ext cx="190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Rectangle 42"/>
            <p:cNvSpPr>
              <a:spLocks noChangeArrowheads="1"/>
            </p:cNvSpPr>
            <p:nvPr/>
          </p:nvSpPr>
          <p:spPr bwMode="auto">
            <a:xfrm>
              <a:off x="876300" y="1514475"/>
              <a:ext cx="114300" cy="10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fr-FR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43"/>
            <p:cNvSpPr>
              <a:spLocks noChangeShapeType="1"/>
            </p:cNvSpPr>
            <p:nvPr/>
          </p:nvSpPr>
          <p:spPr bwMode="auto">
            <a:xfrm flipH="1">
              <a:off x="981075" y="1362075"/>
              <a:ext cx="381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Line 45"/>
            <p:cNvSpPr>
              <a:spLocks noChangeShapeType="1"/>
            </p:cNvSpPr>
            <p:nvPr/>
          </p:nvSpPr>
          <p:spPr bwMode="auto">
            <a:xfrm flipH="1">
              <a:off x="1000125" y="1257300"/>
              <a:ext cx="190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47"/>
            <p:cNvSpPr>
              <a:spLocks noChangeArrowheads="1"/>
            </p:cNvSpPr>
            <p:nvPr/>
          </p:nvSpPr>
          <p:spPr bwMode="auto">
            <a:xfrm>
              <a:off x="876300" y="1314450"/>
              <a:ext cx="114300" cy="10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fr-FR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Line 48"/>
            <p:cNvSpPr>
              <a:spLocks noChangeShapeType="1"/>
            </p:cNvSpPr>
            <p:nvPr/>
          </p:nvSpPr>
          <p:spPr bwMode="auto">
            <a:xfrm flipH="1">
              <a:off x="981075" y="1152525"/>
              <a:ext cx="381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Line 50"/>
            <p:cNvSpPr>
              <a:spLocks noChangeShapeType="1"/>
            </p:cNvSpPr>
            <p:nvPr/>
          </p:nvSpPr>
          <p:spPr bwMode="auto">
            <a:xfrm flipH="1">
              <a:off x="1000125" y="1047750"/>
              <a:ext cx="1905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Rectangle 52"/>
            <p:cNvSpPr>
              <a:spLocks noChangeArrowheads="1"/>
            </p:cNvSpPr>
            <p:nvPr/>
          </p:nvSpPr>
          <p:spPr bwMode="auto">
            <a:xfrm>
              <a:off x="876300" y="1104900"/>
              <a:ext cx="114300" cy="10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fr-FR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Line 53"/>
            <p:cNvSpPr>
              <a:spLocks noChangeShapeType="1"/>
            </p:cNvSpPr>
            <p:nvPr/>
          </p:nvSpPr>
          <p:spPr bwMode="auto">
            <a:xfrm flipH="1">
              <a:off x="981075" y="952500"/>
              <a:ext cx="381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55"/>
            <p:cNvSpPr>
              <a:spLocks noChangeArrowheads="1"/>
            </p:cNvSpPr>
            <p:nvPr/>
          </p:nvSpPr>
          <p:spPr bwMode="auto">
            <a:xfrm>
              <a:off x="876300" y="904875"/>
              <a:ext cx="114300" cy="1084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800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9</a:t>
              </a:r>
              <a:endParaRPr lang="fr-FR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Line 57"/>
            <p:cNvSpPr>
              <a:spLocks noChangeShapeType="1"/>
            </p:cNvSpPr>
            <p:nvPr/>
          </p:nvSpPr>
          <p:spPr bwMode="auto">
            <a:xfrm>
              <a:off x="1019175" y="2781300"/>
              <a:ext cx="27432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Line 58"/>
            <p:cNvSpPr>
              <a:spLocks noChangeShapeType="1"/>
            </p:cNvSpPr>
            <p:nvPr/>
          </p:nvSpPr>
          <p:spPr bwMode="auto">
            <a:xfrm>
              <a:off x="1590675" y="2781300"/>
              <a:ext cx="1588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Line 61"/>
            <p:cNvSpPr>
              <a:spLocks noChangeShapeType="1"/>
            </p:cNvSpPr>
            <p:nvPr/>
          </p:nvSpPr>
          <p:spPr bwMode="auto">
            <a:xfrm>
              <a:off x="2390775" y="2781300"/>
              <a:ext cx="1588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Line 64"/>
            <p:cNvSpPr>
              <a:spLocks noChangeShapeType="1"/>
            </p:cNvSpPr>
            <p:nvPr/>
          </p:nvSpPr>
          <p:spPr bwMode="auto">
            <a:xfrm>
              <a:off x="3190875" y="2781300"/>
              <a:ext cx="1588" cy="190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2"/>
            <p:cNvSpPr>
              <a:spLocks/>
            </p:cNvSpPr>
            <p:nvPr/>
          </p:nvSpPr>
          <p:spPr bwMode="auto">
            <a:xfrm>
              <a:off x="1295400" y="2114550"/>
              <a:ext cx="600075" cy="31432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0" y="0"/>
                </a:cxn>
                <a:cxn ang="0">
                  <a:pos x="378" y="0"/>
                </a:cxn>
                <a:cxn ang="0">
                  <a:pos x="378" y="90"/>
                </a:cxn>
                <a:cxn ang="0">
                  <a:pos x="0" y="90"/>
                </a:cxn>
                <a:cxn ang="0">
                  <a:pos x="0" y="198"/>
                </a:cxn>
                <a:cxn ang="0">
                  <a:pos x="378" y="198"/>
                </a:cxn>
                <a:cxn ang="0">
                  <a:pos x="378" y="90"/>
                </a:cxn>
                <a:cxn ang="0">
                  <a:pos x="0" y="90"/>
                </a:cxn>
              </a:cxnLst>
              <a:rect l="0" t="0" r="r" b="b"/>
              <a:pathLst>
                <a:path w="378" h="198">
                  <a:moveTo>
                    <a:pt x="0" y="90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90"/>
                  </a:lnTo>
                  <a:lnTo>
                    <a:pt x="0" y="90"/>
                  </a:lnTo>
                  <a:lnTo>
                    <a:pt x="0" y="198"/>
                  </a:lnTo>
                  <a:lnTo>
                    <a:pt x="378" y="198"/>
                  </a:lnTo>
                  <a:lnTo>
                    <a:pt x="378" y="90"/>
                  </a:lnTo>
                  <a:lnTo>
                    <a:pt x="0" y="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Line 74"/>
            <p:cNvSpPr>
              <a:spLocks noChangeShapeType="1"/>
            </p:cNvSpPr>
            <p:nvPr/>
          </p:nvSpPr>
          <p:spPr bwMode="auto">
            <a:xfrm>
              <a:off x="1504950" y="2057400"/>
              <a:ext cx="1809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Line 76"/>
            <p:cNvSpPr>
              <a:spLocks noChangeShapeType="1"/>
            </p:cNvSpPr>
            <p:nvPr/>
          </p:nvSpPr>
          <p:spPr bwMode="auto">
            <a:xfrm>
              <a:off x="1504950" y="2562347"/>
              <a:ext cx="1809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82"/>
            <p:cNvSpPr>
              <a:spLocks/>
            </p:cNvSpPr>
            <p:nvPr/>
          </p:nvSpPr>
          <p:spPr bwMode="auto">
            <a:xfrm>
              <a:off x="2085975" y="1724025"/>
              <a:ext cx="609600" cy="266700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0" y="0"/>
                </a:cxn>
                <a:cxn ang="0">
                  <a:pos x="384" y="0"/>
                </a:cxn>
                <a:cxn ang="0">
                  <a:pos x="384" y="102"/>
                </a:cxn>
                <a:cxn ang="0">
                  <a:pos x="0" y="102"/>
                </a:cxn>
                <a:cxn ang="0">
                  <a:pos x="0" y="168"/>
                </a:cxn>
                <a:cxn ang="0">
                  <a:pos x="384" y="168"/>
                </a:cxn>
                <a:cxn ang="0">
                  <a:pos x="384" y="102"/>
                </a:cxn>
                <a:cxn ang="0">
                  <a:pos x="0" y="102"/>
                </a:cxn>
              </a:cxnLst>
              <a:rect l="0" t="0" r="r" b="b"/>
              <a:pathLst>
                <a:path w="384" h="168">
                  <a:moveTo>
                    <a:pt x="0" y="102"/>
                  </a:moveTo>
                  <a:lnTo>
                    <a:pt x="0" y="0"/>
                  </a:lnTo>
                  <a:lnTo>
                    <a:pt x="384" y="0"/>
                  </a:lnTo>
                  <a:lnTo>
                    <a:pt x="384" y="102"/>
                  </a:lnTo>
                  <a:lnTo>
                    <a:pt x="0" y="102"/>
                  </a:lnTo>
                  <a:lnTo>
                    <a:pt x="0" y="168"/>
                  </a:lnTo>
                  <a:lnTo>
                    <a:pt x="384" y="168"/>
                  </a:lnTo>
                  <a:lnTo>
                    <a:pt x="384" y="102"/>
                  </a:lnTo>
                  <a:lnTo>
                    <a:pt x="0" y="10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Line 83"/>
            <p:cNvSpPr>
              <a:spLocks noChangeShapeType="1"/>
            </p:cNvSpPr>
            <p:nvPr/>
          </p:nvSpPr>
          <p:spPr bwMode="auto">
            <a:xfrm flipV="1">
              <a:off x="2390775" y="1457325"/>
              <a:ext cx="1588" cy="266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Line 85"/>
            <p:cNvSpPr>
              <a:spLocks noChangeShapeType="1"/>
            </p:cNvSpPr>
            <p:nvPr/>
          </p:nvSpPr>
          <p:spPr bwMode="auto">
            <a:xfrm>
              <a:off x="2390775" y="1990725"/>
              <a:ext cx="1588" cy="2857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Line 86"/>
            <p:cNvSpPr>
              <a:spLocks noChangeShapeType="1"/>
            </p:cNvSpPr>
            <p:nvPr/>
          </p:nvSpPr>
          <p:spPr bwMode="auto">
            <a:xfrm>
              <a:off x="2305050" y="2276475"/>
              <a:ext cx="1809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90"/>
            <p:cNvSpPr>
              <a:spLocks/>
            </p:cNvSpPr>
            <p:nvPr/>
          </p:nvSpPr>
          <p:spPr bwMode="auto">
            <a:xfrm>
              <a:off x="2886075" y="1990725"/>
              <a:ext cx="600075" cy="180975"/>
            </a:xfrm>
            <a:custGeom>
              <a:avLst/>
              <a:gdLst/>
              <a:ahLst/>
              <a:cxnLst>
                <a:cxn ang="0">
                  <a:pos x="0" y="78"/>
                </a:cxn>
                <a:cxn ang="0">
                  <a:pos x="0" y="0"/>
                </a:cxn>
                <a:cxn ang="0">
                  <a:pos x="378" y="0"/>
                </a:cxn>
                <a:cxn ang="0">
                  <a:pos x="378" y="78"/>
                </a:cxn>
                <a:cxn ang="0">
                  <a:pos x="0" y="78"/>
                </a:cxn>
                <a:cxn ang="0">
                  <a:pos x="0" y="114"/>
                </a:cxn>
                <a:cxn ang="0">
                  <a:pos x="378" y="114"/>
                </a:cxn>
                <a:cxn ang="0">
                  <a:pos x="378" y="78"/>
                </a:cxn>
                <a:cxn ang="0">
                  <a:pos x="0" y="78"/>
                </a:cxn>
              </a:cxnLst>
              <a:rect l="0" t="0" r="r" b="b"/>
              <a:pathLst>
                <a:path w="378" h="114">
                  <a:moveTo>
                    <a:pt x="0" y="78"/>
                  </a:moveTo>
                  <a:lnTo>
                    <a:pt x="0" y="0"/>
                  </a:lnTo>
                  <a:lnTo>
                    <a:pt x="378" y="0"/>
                  </a:lnTo>
                  <a:lnTo>
                    <a:pt x="378" y="78"/>
                  </a:lnTo>
                  <a:lnTo>
                    <a:pt x="0" y="78"/>
                  </a:lnTo>
                  <a:lnTo>
                    <a:pt x="0" y="114"/>
                  </a:lnTo>
                  <a:lnTo>
                    <a:pt x="378" y="114"/>
                  </a:lnTo>
                  <a:lnTo>
                    <a:pt x="378" y="78"/>
                  </a:lnTo>
                  <a:lnTo>
                    <a:pt x="0" y="78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Line 91"/>
            <p:cNvSpPr>
              <a:spLocks noChangeShapeType="1"/>
            </p:cNvSpPr>
            <p:nvPr/>
          </p:nvSpPr>
          <p:spPr bwMode="auto">
            <a:xfrm flipV="1">
              <a:off x="3190875" y="1724025"/>
              <a:ext cx="1588" cy="266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Line 92"/>
            <p:cNvSpPr>
              <a:spLocks noChangeShapeType="1"/>
            </p:cNvSpPr>
            <p:nvPr/>
          </p:nvSpPr>
          <p:spPr bwMode="auto">
            <a:xfrm>
              <a:off x="3105150" y="1724025"/>
              <a:ext cx="1809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Line 93"/>
            <p:cNvSpPr>
              <a:spLocks noChangeShapeType="1"/>
            </p:cNvSpPr>
            <p:nvPr/>
          </p:nvSpPr>
          <p:spPr bwMode="auto">
            <a:xfrm>
              <a:off x="3190875" y="2171700"/>
              <a:ext cx="1588" cy="4381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Line 94"/>
            <p:cNvSpPr>
              <a:spLocks noChangeShapeType="1"/>
            </p:cNvSpPr>
            <p:nvPr/>
          </p:nvSpPr>
          <p:spPr bwMode="auto">
            <a:xfrm>
              <a:off x="3105150" y="2609850"/>
              <a:ext cx="180975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Line 97"/>
            <p:cNvSpPr>
              <a:spLocks noChangeShapeType="1"/>
            </p:cNvSpPr>
            <p:nvPr/>
          </p:nvSpPr>
          <p:spPr bwMode="auto">
            <a:xfrm>
              <a:off x="1019175" y="2781300"/>
              <a:ext cx="2743200" cy="15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Line 98"/>
            <p:cNvSpPr>
              <a:spLocks noChangeShapeType="1"/>
            </p:cNvSpPr>
            <p:nvPr/>
          </p:nvSpPr>
          <p:spPr bwMode="auto">
            <a:xfrm flipV="1">
              <a:off x="1019175" y="952500"/>
              <a:ext cx="1588" cy="18288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Rectangle 139"/>
            <p:cNvSpPr>
              <a:spLocks noChangeArrowheads="1"/>
            </p:cNvSpPr>
            <p:nvPr/>
          </p:nvSpPr>
          <p:spPr bwMode="auto">
            <a:xfrm>
              <a:off x="1396504" y="2924944"/>
              <a:ext cx="381277" cy="26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2N</a:t>
              </a:r>
            </a:p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(n=18)</a:t>
              </a:r>
            </a:p>
          </p:txBody>
        </p:sp>
        <p:sp>
          <p:nvSpPr>
            <p:cNvPr id="55" name="Rectangle 142"/>
            <p:cNvSpPr>
              <a:spLocks noChangeArrowheads="1"/>
            </p:cNvSpPr>
            <p:nvPr/>
          </p:nvSpPr>
          <p:spPr bwMode="auto">
            <a:xfrm>
              <a:off x="2237648" y="2924944"/>
              <a:ext cx="381277" cy="26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T21</a:t>
              </a:r>
            </a:p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(n=14)</a:t>
              </a:r>
            </a:p>
          </p:txBody>
        </p:sp>
        <p:sp>
          <p:nvSpPr>
            <p:cNvPr id="56" name="Rectangle 142"/>
            <p:cNvSpPr>
              <a:spLocks noChangeArrowheads="1"/>
            </p:cNvSpPr>
            <p:nvPr/>
          </p:nvSpPr>
          <p:spPr bwMode="auto">
            <a:xfrm>
              <a:off x="3020875" y="2924944"/>
              <a:ext cx="398997" cy="265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T21/AD</a:t>
              </a:r>
            </a:p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(n=10)</a:t>
              </a:r>
            </a:p>
          </p:txBody>
        </p:sp>
        <p:sp>
          <p:nvSpPr>
            <p:cNvPr id="57" name="Rectangle 135"/>
            <p:cNvSpPr>
              <a:spLocks noChangeArrowheads="1"/>
            </p:cNvSpPr>
            <p:nvPr/>
          </p:nvSpPr>
          <p:spPr bwMode="auto">
            <a:xfrm rot="16200000">
              <a:off x="-224404" y="1723726"/>
              <a:ext cx="1518044" cy="370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DYRK1A </a:t>
              </a:r>
              <a:r>
                <a:rPr lang="fr-FR" sz="1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protein</a:t>
              </a:r>
              <a:r>
                <a:rPr lang="fr-FR" sz="1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level</a:t>
              </a:r>
              <a:r>
                <a:rPr lang="fr-FR" sz="1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in</a:t>
              </a:r>
              <a:endParaRPr lang="fr-FR" sz="1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lymphoblastoid</a:t>
              </a:r>
              <a:r>
                <a:rPr lang="fr-FR" sz="1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cell</a:t>
              </a:r>
              <a:r>
                <a:rPr lang="fr-FR" sz="1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1000" b="1" dirty="0" err="1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lines</a:t>
              </a:r>
              <a:endParaRPr lang="fr-FR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914305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(AU)</a:t>
              </a:r>
              <a:endParaRPr lang="fr-FR" sz="1000" b="1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8" name="Connecteur droit 57"/>
            <p:cNvCxnSpPr/>
            <p:nvPr/>
          </p:nvCxnSpPr>
          <p:spPr bwMode="auto">
            <a:xfrm rot="5400000">
              <a:off x="1308794" y="1359951"/>
              <a:ext cx="555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 bwMode="auto">
            <a:xfrm rot="5400000">
              <a:off x="2528788" y="1360745"/>
              <a:ext cx="539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/>
            <p:cNvCxnSpPr/>
            <p:nvPr/>
          </p:nvCxnSpPr>
          <p:spPr>
            <a:xfrm flipV="1">
              <a:off x="1336575" y="1322645"/>
              <a:ext cx="1219200" cy="111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ZoneTexte 30"/>
            <p:cNvSpPr txBox="1">
              <a:spLocks noChangeArrowheads="1"/>
            </p:cNvSpPr>
            <p:nvPr/>
          </p:nvSpPr>
          <p:spPr bwMode="auto">
            <a:xfrm>
              <a:off x="1260373" y="1102311"/>
              <a:ext cx="1272567" cy="2126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fr-FR" sz="1000" b="1" i="1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p</a:t>
              </a:r>
              <a:r>
                <a:rPr lang="fr-FR" sz="1000" b="1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&lt; </a:t>
              </a:r>
              <a:r>
                <a:rPr lang="fr-FR" sz="1000" b="1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0.0001</a:t>
              </a:r>
              <a:endParaRPr lang="fr-FR" sz="1000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  <p:cxnSp>
          <p:nvCxnSpPr>
            <p:cNvPr id="62" name="Connecteur droit 61"/>
            <p:cNvCxnSpPr/>
            <p:nvPr/>
          </p:nvCxnSpPr>
          <p:spPr bwMode="auto">
            <a:xfrm rot="5400000">
              <a:off x="2172890" y="1112629"/>
              <a:ext cx="5556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 bwMode="auto">
            <a:xfrm rot="5400000">
              <a:off x="3392884" y="1113423"/>
              <a:ext cx="539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 flipV="1">
              <a:off x="2200671" y="1075323"/>
              <a:ext cx="1219200" cy="1111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oneTexte 30"/>
            <p:cNvSpPr txBox="1">
              <a:spLocks noChangeArrowheads="1"/>
            </p:cNvSpPr>
            <p:nvPr/>
          </p:nvSpPr>
          <p:spPr bwMode="auto">
            <a:xfrm>
              <a:off x="2124471" y="836712"/>
              <a:ext cx="1272567" cy="2126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fr-FR" sz="1000" b="1" i="1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p</a:t>
              </a:r>
              <a:r>
                <a:rPr lang="fr-FR" sz="1000" b="1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&lt; </a:t>
              </a:r>
              <a:r>
                <a:rPr lang="fr-FR" sz="1000" b="1" dirty="0" smtClean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rPr>
                <a:t>0.04</a:t>
              </a:r>
              <a:endParaRPr lang="fr-FR" sz="1000" b="1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68" name="Line 92"/>
          <p:cNvSpPr>
            <a:spLocks noChangeShapeType="1"/>
          </p:cNvSpPr>
          <p:nvPr/>
        </p:nvSpPr>
        <p:spPr bwMode="auto">
          <a:xfrm>
            <a:off x="4852043" y="2116356"/>
            <a:ext cx="225634" cy="1837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9" name="Line 91"/>
          <p:cNvSpPr>
            <a:spLocks noChangeShapeType="1"/>
          </p:cNvSpPr>
          <p:nvPr/>
        </p:nvSpPr>
        <p:spPr bwMode="auto">
          <a:xfrm flipV="1">
            <a:off x="3965363" y="3248074"/>
            <a:ext cx="0" cy="145809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0" name="Line 91"/>
          <p:cNvSpPr>
            <a:spLocks noChangeShapeType="1"/>
          </p:cNvSpPr>
          <p:nvPr/>
        </p:nvSpPr>
        <p:spPr bwMode="auto">
          <a:xfrm flipV="1">
            <a:off x="3976245" y="2823515"/>
            <a:ext cx="0" cy="58955"/>
          </a:xfrm>
          <a:prstGeom prst="line">
            <a:avLst/>
          </a:prstGeom>
          <a:noFill/>
          <a:ln w="952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>
            <a:off x="2797604" y="4187364"/>
            <a:ext cx="44311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 smtClean="0">
                <a:solidFill>
                  <a:srgbClr val="404040"/>
                </a:solidFill>
                <a:latin typeface="Avenir LT Std 35 Light" pitchFamily="34" charset="0"/>
              </a:rPr>
              <a:t>Lymphoblastoïdes</a:t>
            </a:r>
            <a:r>
              <a:rPr lang="fr-FR" sz="1400" dirty="0" smtClean="0">
                <a:solidFill>
                  <a:srgbClr val="404040"/>
                </a:solidFill>
                <a:latin typeface="Avenir LT Std 35 Light" pitchFamily="34" charset="0"/>
              </a:rPr>
              <a:t> issus de patients</a:t>
            </a:r>
            <a:endParaRPr lang="fr-FR" sz="1400" i="1" dirty="0" smtClean="0">
              <a:solidFill>
                <a:srgbClr val="404040"/>
              </a:solidFill>
              <a:latin typeface="Avenir LT Std 35 Light" pitchFamily="34" charset="0"/>
            </a:endParaRPr>
          </a:p>
          <a:p>
            <a:r>
              <a:rPr lang="fr-FR" sz="1200" i="1" dirty="0" smtClean="0">
                <a:solidFill>
                  <a:srgbClr val="404040"/>
                </a:solidFill>
                <a:latin typeface="Avenir LT Std 35 Light" pitchFamily="34" charset="0"/>
              </a:rPr>
              <a:t>Collaboration avec Institut Lejeune et Université Irvine (I. </a:t>
            </a:r>
            <a:r>
              <a:rPr lang="fr-FR" sz="1200" i="1" dirty="0" err="1" smtClean="0">
                <a:solidFill>
                  <a:srgbClr val="404040"/>
                </a:solidFill>
                <a:latin typeface="Avenir LT Std 35 Light" pitchFamily="34" charset="0"/>
              </a:rPr>
              <a:t>Lott</a:t>
            </a:r>
            <a:r>
              <a:rPr lang="fr-FR" sz="1200" i="1" dirty="0" smtClean="0">
                <a:solidFill>
                  <a:srgbClr val="404040"/>
                </a:solidFill>
                <a:latin typeface="Avenir LT Std 35 Light" pitchFamily="34" charset="0"/>
              </a:rPr>
              <a:t>)</a:t>
            </a:r>
            <a:endParaRPr lang="fr-FR" sz="1200" i="1" dirty="0">
              <a:solidFill>
                <a:srgbClr val="404040"/>
              </a:solidFill>
              <a:latin typeface="Avenir LT Std 35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167"/>
          </a:xfrm>
          <a:solidFill>
            <a:srgbClr val="376092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DYRK1A diminue chez les patients AD</a:t>
            </a:r>
            <a:endParaRPr lang="fr-FR" sz="3600" dirty="0">
              <a:solidFill>
                <a:srgbClr val="F2F2F2"/>
              </a:solidFill>
              <a:latin typeface="Avenir LT Std 35 Light" pitchFamily="34" charset="0"/>
              <a:cs typeface="Avenir Light"/>
            </a:endParaRPr>
          </a:p>
        </p:txBody>
      </p:sp>
      <p:grpSp>
        <p:nvGrpSpPr>
          <p:cNvPr id="112" name="Grouper 111"/>
          <p:cNvGrpSpPr/>
          <p:nvPr/>
        </p:nvGrpSpPr>
        <p:grpSpPr>
          <a:xfrm>
            <a:off x="2925401" y="4173597"/>
            <a:ext cx="3250057" cy="2618614"/>
            <a:chOff x="4854027" y="1069093"/>
            <a:chExt cx="3250057" cy="2702512"/>
          </a:xfrm>
        </p:grpSpPr>
        <p:pic>
          <p:nvPicPr>
            <p:cNvPr id="43" name="Image 42" descr="Capture d’écran 2016-06-09 à 16.47.1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54027" y="1069093"/>
              <a:ext cx="3059023" cy="2093519"/>
            </a:xfrm>
            <a:prstGeom prst="rect">
              <a:avLst/>
            </a:prstGeom>
          </p:spPr>
        </p:pic>
        <p:sp>
          <p:nvSpPr>
            <p:cNvPr id="44" name="ZoneTexte 43"/>
            <p:cNvSpPr txBox="1"/>
            <p:nvPr/>
          </p:nvSpPr>
          <p:spPr>
            <a:xfrm>
              <a:off x="5311714" y="3152212"/>
              <a:ext cx="2792370" cy="6193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LT Std 35 Light" pitchFamily="34" charset="0"/>
                </a:rPr>
                <a:t>Plasma de patients</a:t>
              </a:r>
            </a:p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LT Std 35 Light" pitchFamily="34" charset="0"/>
                </a:rPr>
                <a:t>Coll. avec Hôpital St Anne (M. Sarazin)</a:t>
              </a:r>
            </a:p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LT Std 35 Light" pitchFamily="34" charset="0"/>
                </a:rPr>
                <a:t>et Université de Munich (P. </a:t>
              </a:r>
              <a:r>
                <a:rPr lang="fr-FR" sz="1100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LT Std 35 Light" pitchFamily="34" charset="0"/>
                </a:rPr>
                <a:t>Alexopoulos</a:t>
              </a:r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LT Std 35 Light" pitchFamily="34" charset="0"/>
                </a:rPr>
                <a:t>)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35 Light" pitchFamily="34" charset="0"/>
              </a:endParaRPr>
            </a:p>
          </p:txBody>
        </p:sp>
      </p:grpSp>
      <p:grpSp>
        <p:nvGrpSpPr>
          <p:cNvPr id="127" name="Grouper 126"/>
          <p:cNvGrpSpPr/>
          <p:nvPr/>
        </p:nvGrpSpPr>
        <p:grpSpPr>
          <a:xfrm>
            <a:off x="6454324" y="1424695"/>
            <a:ext cx="2108475" cy="2625014"/>
            <a:chOff x="1056495" y="1069095"/>
            <a:chExt cx="2108475" cy="2625014"/>
          </a:xfrm>
        </p:grpSpPr>
        <p:grpSp>
          <p:nvGrpSpPr>
            <p:cNvPr id="111" name="Grouper 110"/>
            <p:cNvGrpSpPr/>
            <p:nvPr/>
          </p:nvGrpSpPr>
          <p:grpSpPr>
            <a:xfrm>
              <a:off x="1056495" y="1069095"/>
              <a:ext cx="2108475" cy="2625014"/>
              <a:chOff x="542348" y="1232848"/>
              <a:chExt cx="2108475" cy="2755042"/>
            </a:xfrm>
          </p:grpSpPr>
          <p:pic>
            <p:nvPicPr>
              <p:cNvPr id="40" name="Image 39" descr="Sans titre.pn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2348" y="1232848"/>
                <a:ext cx="2051390" cy="2110148"/>
              </a:xfrm>
              <a:prstGeom prst="rect">
                <a:avLst/>
              </a:prstGeom>
            </p:spPr>
          </p:pic>
          <p:sp>
            <p:nvSpPr>
              <p:cNvPr id="41" name="ZoneTexte 40"/>
              <p:cNvSpPr txBox="1"/>
              <p:nvPr/>
            </p:nvSpPr>
            <p:spPr>
              <a:xfrm>
                <a:off x="731852" y="3519508"/>
                <a:ext cx="1918971" cy="4683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dirty="0" smtClean="0">
                    <a:latin typeface="Avenir LT Std 35 Light"/>
                    <a:cs typeface="Avenir LT Std 35 Light"/>
                  </a:rPr>
                  <a:t>Cerveaux </a:t>
                </a:r>
                <a:r>
                  <a:rPr lang="fr-FR" sz="1200" dirty="0" err="1" smtClean="0">
                    <a:latin typeface="Avenir LT Std 35 Light"/>
                    <a:cs typeface="Avenir LT Std 35 Light"/>
                  </a:rPr>
                  <a:t>post-mortem</a:t>
                </a:r>
                <a:endParaRPr lang="fr-FR" sz="1200" dirty="0" smtClean="0">
                  <a:latin typeface="Avenir LT Std 35 Light"/>
                  <a:cs typeface="Avenir LT Std 35 Light"/>
                </a:endParaRPr>
              </a:p>
              <a:p>
                <a:r>
                  <a:rPr lang="fr-FR" sz="1100" i="1" dirty="0" smtClean="0">
                    <a:latin typeface="Avenir LT Std 35 Light"/>
                    <a:cs typeface="Avenir LT Std 35 Light"/>
                  </a:rPr>
                  <a:t>Coll. avec N. Cartier</a:t>
                </a:r>
                <a:endParaRPr lang="fr-FR" sz="1100" i="1" dirty="0">
                  <a:latin typeface="Avenir LT Std 35 Light"/>
                  <a:cs typeface="Avenir LT Std 35 Light"/>
                </a:endParaRPr>
              </a:p>
            </p:txBody>
          </p:sp>
        </p:grpSp>
        <p:sp>
          <p:nvSpPr>
            <p:cNvPr id="113" name="ZoneTexte 112"/>
            <p:cNvSpPr txBox="1"/>
            <p:nvPr/>
          </p:nvSpPr>
          <p:spPr>
            <a:xfrm>
              <a:off x="2539925" y="2996294"/>
              <a:ext cx="4762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AD</a:t>
              </a:r>
              <a:endParaRPr lang="fr-FR" sz="1400" dirty="0"/>
            </a:p>
          </p:txBody>
        </p:sp>
        <p:sp>
          <p:nvSpPr>
            <p:cNvPr id="114" name="ZoneTexte 113"/>
            <p:cNvSpPr txBox="1"/>
            <p:nvPr/>
          </p:nvSpPr>
          <p:spPr>
            <a:xfrm>
              <a:off x="1684353" y="3005262"/>
              <a:ext cx="5795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err="1" smtClean="0"/>
                <a:t>Ctl</a:t>
              </a:r>
              <a:endParaRPr lang="fr-FR" sz="1400" dirty="0"/>
            </a:p>
          </p:txBody>
        </p:sp>
      </p:grpSp>
      <p:grpSp>
        <p:nvGrpSpPr>
          <p:cNvPr id="119" name="Grouper 118"/>
          <p:cNvGrpSpPr/>
          <p:nvPr/>
        </p:nvGrpSpPr>
        <p:grpSpPr>
          <a:xfrm>
            <a:off x="462632" y="1030995"/>
            <a:ext cx="4528468" cy="2826246"/>
            <a:chOff x="2913758" y="3913277"/>
            <a:chExt cx="4528468" cy="2826246"/>
          </a:xfrm>
        </p:grpSpPr>
        <p:grpSp>
          <p:nvGrpSpPr>
            <p:cNvPr id="115" name="Groupe 7"/>
            <p:cNvGrpSpPr>
              <a:grpSpLocks/>
            </p:cNvGrpSpPr>
            <p:nvPr/>
          </p:nvGrpSpPr>
          <p:grpSpPr bwMode="auto">
            <a:xfrm>
              <a:off x="2913758" y="3913277"/>
              <a:ext cx="3718264" cy="2494043"/>
              <a:chOff x="2881500" y="2508011"/>
              <a:chExt cx="3813048" cy="2420112"/>
            </a:xfrm>
          </p:grpSpPr>
          <p:pic>
            <p:nvPicPr>
              <p:cNvPr id="116" name="Image 10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881500" y="2508011"/>
                <a:ext cx="3813048" cy="2420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17" name="Connecteur droit 116"/>
              <p:cNvCxnSpPr/>
              <p:nvPr/>
            </p:nvCxnSpPr>
            <p:spPr>
              <a:xfrm>
                <a:off x="3996095" y="2809350"/>
                <a:ext cx="1367774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8" name="ZoneTexte 12"/>
              <p:cNvSpPr txBox="1">
                <a:spLocks noChangeArrowheads="1"/>
              </p:cNvSpPr>
              <p:nvPr/>
            </p:nvSpPr>
            <p:spPr bwMode="auto">
              <a:xfrm>
                <a:off x="4487942" y="2534828"/>
                <a:ext cx="300082" cy="358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fr-FR" dirty="0"/>
                  <a:t>*</a:t>
                </a:r>
              </a:p>
            </p:txBody>
          </p:sp>
        </p:grpSp>
        <p:sp>
          <p:nvSpPr>
            <p:cNvPr id="120" name="ZoneTexte 119"/>
            <p:cNvSpPr txBox="1"/>
            <p:nvPr/>
          </p:nvSpPr>
          <p:spPr>
            <a:xfrm>
              <a:off x="3473685" y="6308636"/>
              <a:ext cx="279237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LT Std 35 Light" pitchFamily="34" charset="0"/>
                </a:rPr>
                <a:t>Lymphoblastoïdes</a:t>
              </a:r>
              <a:endParaRPr lang="fr-FR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venir LT Std 35 Light" pitchFamily="34" charset="0"/>
              </a:endParaRPr>
            </a:p>
            <a:p>
              <a:pPr algn="ctr"/>
              <a:r>
                <a:rPr lang="fr-FR" sz="1100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venir LT Std 35 Light" pitchFamily="34" charset="0"/>
                </a:rPr>
                <a:t>Coll. avec MC Potier , ICM</a:t>
              </a:r>
              <a:endParaRPr lang="fr-FR" sz="11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venir LT Std 35 Light" pitchFamily="34" charset="0"/>
              </a:endParaRPr>
            </a:p>
          </p:txBody>
        </p:sp>
        <p:grpSp>
          <p:nvGrpSpPr>
            <p:cNvPr id="121" name="Grouper 120"/>
            <p:cNvGrpSpPr/>
            <p:nvPr/>
          </p:nvGrpSpPr>
          <p:grpSpPr>
            <a:xfrm>
              <a:off x="5984958" y="5286400"/>
              <a:ext cx="1457268" cy="784830"/>
              <a:chOff x="7420032" y="2006551"/>
              <a:chExt cx="1457268" cy="784830"/>
            </a:xfrm>
          </p:grpSpPr>
          <p:grpSp>
            <p:nvGrpSpPr>
              <p:cNvPr id="122" name="Grouper 17"/>
              <p:cNvGrpSpPr/>
              <p:nvPr/>
            </p:nvGrpSpPr>
            <p:grpSpPr>
              <a:xfrm>
                <a:off x="7439351" y="2006551"/>
                <a:ext cx="1437949" cy="784830"/>
                <a:chOff x="6649903" y="4415557"/>
                <a:chExt cx="1437949" cy="784830"/>
              </a:xfrm>
            </p:grpSpPr>
            <p:pic>
              <p:nvPicPr>
                <p:cNvPr id="125" name="Image 12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49903" y="4549423"/>
                  <a:ext cx="242316" cy="121158"/>
                </a:xfrm>
                <a:prstGeom prst="rect">
                  <a:avLst/>
                </a:prstGeom>
              </p:spPr>
            </p:pic>
            <p:sp>
              <p:nvSpPr>
                <p:cNvPr id="126" name="ZoneTexte 125"/>
                <p:cNvSpPr txBox="1"/>
                <p:nvPr/>
              </p:nvSpPr>
              <p:spPr>
                <a:xfrm>
                  <a:off x="6820897" y="4415557"/>
                  <a:ext cx="1266955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500" dirty="0" smtClean="0"/>
                    <a:t>patients AD</a:t>
                  </a:r>
                </a:p>
                <a:p>
                  <a:r>
                    <a:rPr lang="fr-FR" sz="1500" dirty="0" smtClean="0"/>
                    <a:t>patients MCI</a:t>
                  </a:r>
                </a:p>
                <a:p>
                  <a:r>
                    <a:rPr lang="fr-FR" sz="1500" dirty="0" err="1" smtClean="0"/>
                    <a:t>ctl</a:t>
                  </a:r>
                  <a:endParaRPr lang="fr-FR" sz="1500" dirty="0"/>
                </a:p>
              </p:txBody>
            </p:sp>
          </p:grpSp>
          <p:pic>
            <p:nvPicPr>
              <p:cNvPr id="123" name="Image 122" descr="Capture d’écran 2016-06-27 à 12.36.12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57116" y="2348243"/>
                <a:ext cx="204216" cy="140208"/>
              </a:xfrm>
              <a:prstGeom prst="rect">
                <a:avLst/>
              </a:prstGeom>
            </p:spPr>
          </p:pic>
          <p:pic>
            <p:nvPicPr>
              <p:cNvPr id="124" name="Image 123" descr="Capture d’écran 2016-06-27 à 12.39.41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20032" y="2523481"/>
                <a:ext cx="266700" cy="2667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167"/>
          </a:xfrm>
          <a:solidFill>
            <a:srgbClr val="376092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DYRK1A corrélé à la progression de AD</a:t>
            </a:r>
            <a:endParaRPr lang="fr-FR" sz="3600" dirty="0">
              <a:solidFill>
                <a:srgbClr val="F2F2F2"/>
              </a:solidFill>
              <a:latin typeface="Avenir LT Std 35 Light" pitchFamily="34" charset="0"/>
              <a:cs typeface="Avenir Light"/>
            </a:endParaRPr>
          </a:p>
        </p:txBody>
      </p:sp>
      <p:grpSp>
        <p:nvGrpSpPr>
          <p:cNvPr id="27" name="Grouper 26"/>
          <p:cNvGrpSpPr/>
          <p:nvPr/>
        </p:nvGrpSpPr>
        <p:grpSpPr>
          <a:xfrm>
            <a:off x="392349" y="1507155"/>
            <a:ext cx="8715419" cy="2739278"/>
            <a:chOff x="392349" y="1507155"/>
            <a:chExt cx="8715419" cy="2739278"/>
          </a:xfrm>
        </p:grpSpPr>
        <p:sp>
          <p:nvSpPr>
            <p:cNvPr id="73" name="ZoneTexte 72"/>
            <p:cNvSpPr txBox="1"/>
            <p:nvPr/>
          </p:nvSpPr>
          <p:spPr>
            <a:xfrm>
              <a:off x="7826845" y="3969444"/>
              <a:ext cx="935762" cy="276989"/>
            </a:xfrm>
            <a:prstGeom prst="rect">
              <a:avLst/>
            </a:prstGeom>
            <a:noFill/>
          </p:spPr>
          <p:txBody>
            <a:bodyPr wrap="none" lIns="91430" tIns="45715" rIns="91430" bIns="45715" rtlCol="0">
              <a:spAutoFit/>
            </a:bodyPr>
            <a:lstStyle/>
            <a:p>
              <a:r>
                <a:rPr lang="fr-FR" sz="1200" i="1" dirty="0" err="1" smtClean="0">
                  <a:latin typeface="Avenir Light"/>
                  <a:cs typeface="Avenir Light"/>
                </a:rPr>
                <a:t>Janel</a:t>
              </a:r>
              <a:r>
                <a:rPr lang="fr-FR" sz="1200" i="1" dirty="0" smtClean="0">
                  <a:latin typeface="Avenir Light"/>
                  <a:cs typeface="Avenir Light"/>
                </a:rPr>
                <a:t> 2014</a:t>
              </a:r>
              <a:endParaRPr lang="fr-FR" sz="1200" i="1" dirty="0">
                <a:latin typeface="Avenir Light"/>
                <a:cs typeface="Avenir Light"/>
              </a:endParaRPr>
            </a:p>
          </p:txBody>
        </p:sp>
        <p:grpSp>
          <p:nvGrpSpPr>
            <p:cNvPr id="3" name="Grouper 81"/>
            <p:cNvGrpSpPr/>
            <p:nvPr/>
          </p:nvGrpSpPr>
          <p:grpSpPr>
            <a:xfrm>
              <a:off x="392349" y="1513749"/>
              <a:ext cx="3855904" cy="2591213"/>
              <a:chOff x="-402947" y="3636648"/>
              <a:chExt cx="4134678" cy="2972318"/>
            </a:xfrm>
          </p:grpSpPr>
          <p:pic>
            <p:nvPicPr>
              <p:cNvPr id="76" name="Image 33"/>
              <p:cNvPicPr>
                <a:picLocks noChangeAspect="1"/>
              </p:cNvPicPr>
              <p:nvPr/>
            </p:nvPicPr>
            <p:blipFill>
              <a:blip r:embed="rId3"/>
              <a:srcRect l="1342"/>
              <a:stretch>
                <a:fillRect/>
              </a:stretch>
            </p:blipFill>
            <p:spPr bwMode="auto">
              <a:xfrm>
                <a:off x="-26523" y="3974055"/>
                <a:ext cx="3738979" cy="2634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" name="ZoneTexte 79"/>
              <p:cNvSpPr txBox="1"/>
              <p:nvPr/>
            </p:nvSpPr>
            <p:spPr>
              <a:xfrm>
                <a:off x="-402947" y="3636648"/>
                <a:ext cx="4134678" cy="353031"/>
              </a:xfrm>
              <a:prstGeom prst="rect">
                <a:avLst/>
              </a:prstGeom>
              <a:noFill/>
            </p:spPr>
            <p:txBody>
              <a:bodyPr wrap="square" lIns="91430" tIns="45715" rIns="91430" bIns="45715" rtlCol="0">
                <a:spAutoFit/>
              </a:bodyPr>
              <a:lstStyle/>
              <a:p>
                <a:pPr algn="ctr"/>
                <a:r>
                  <a:rPr lang="fr-FR" sz="1400" b="1" dirty="0" smtClean="0">
                    <a:latin typeface="Avenir LT Std 35 Light"/>
                    <a:cs typeface="Avenir LT Std 35 Light"/>
                  </a:rPr>
                  <a:t>MMSE:  </a:t>
                </a:r>
                <a:r>
                  <a:rPr lang="fr-FR" sz="1400" b="1" dirty="0" err="1" smtClean="0">
                    <a:latin typeface="Avenir LT Std 35 Light"/>
                    <a:cs typeface="Avenir LT Std 35 Light"/>
                  </a:rPr>
                  <a:t>Mini-mental</a:t>
                </a:r>
                <a:r>
                  <a:rPr lang="fr-FR" sz="1400" b="1" dirty="0" smtClean="0">
                    <a:latin typeface="Avenir LT Std 35 Light"/>
                    <a:cs typeface="Avenir LT Std 35 Light"/>
                  </a:rPr>
                  <a:t> state </a:t>
                </a:r>
                <a:r>
                  <a:rPr lang="fr-FR" sz="1400" b="1" dirty="0" err="1" smtClean="0">
                    <a:latin typeface="Avenir LT Std 35 Light"/>
                    <a:cs typeface="Avenir LT Std 35 Light"/>
                  </a:rPr>
                  <a:t>examination</a:t>
                </a:r>
                <a:r>
                  <a:rPr lang="fr-FR" sz="1400" b="1" dirty="0" smtClean="0">
                    <a:latin typeface="Avenir LT Std 35 Light"/>
                    <a:cs typeface="Avenir LT Std 35 Light"/>
                  </a:rPr>
                  <a:t> score</a:t>
                </a:r>
              </a:p>
            </p:txBody>
          </p:sp>
          <p:sp>
            <p:nvSpPr>
              <p:cNvPr id="81" name="ZoneTexte 36"/>
              <p:cNvSpPr txBox="1">
                <a:spLocks noChangeArrowheads="1"/>
              </p:cNvSpPr>
              <p:nvPr/>
            </p:nvSpPr>
            <p:spPr bwMode="auto">
              <a:xfrm>
                <a:off x="2632860" y="5253637"/>
                <a:ext cx="1057452" cy="529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0" tIns="45715" rIns="91430" bIns="45715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dirty="0"/>
                  <a:t>R= 0,564</a:t>
                </a:r>
              </a:p>
              <a:p>
                <a:r>
                  <a:rPr lang="fr-FR" sz="1200" dirty="0"/>
                  <a:t>P= 6,6 10</a:t>
                </a:r>
                <a:r>
                  <a:rPr lang="fr-FR" sz="1200" baseline="30000" dirty="0"/>
                  <a:t>-5</a:t>
                </a:r>
                <a:endParaRPr lang="fr-FR" sz="1200" dirty="0"/>
              </a:p>
            </p:txBody>
          </p:sp>
        </p:grpSp>
        <p:grpSp>
          <p:nvGrpSpPr>
            <p:cNvPr id="4" name="Grouper 85"/>
            <p:cNvGrpSpPr/>
            <p:nvPr/>
          </p:nvGrpSpPr>
          <p:grpSpPr>
            <a:xfrm>
              <a:off x="4242545" y="1507155"/>
              <a:ext cx="4079037" cy="2538342"/>
              <a:chOff x="4817162" y="1027704"/>
              <a:chExt cx="4079037" cy="2538342"/>
            </a:xfrm>
          </p:grpSpPr>
          <p:pic>
            <p:nvPicPr>
              <p:cNvPr id="83" name="Image 30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86688" y="1191911"/>
                <a:ext cx="3414774" cy="23741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4" name="ZoneTexte 32"/>
              <p:cNvSpPr txBox="1">
                <a:spLocks noChangeArrowheads="1"/>
              </p:cNvSpPr>
              <p:nvPr/>
            </p:nvSpPr>
            <p:spPr bwMode="auto">
              <a:xfrm>
                <a:off x="6726993" y="1711776"/>
                <a:ext cx="777131" cy="4616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91430" tIns="45715" rIns="91430" bIns="45715">
                <a:prstTxWarp prst="textNoShape">
                  <a:avLst/>
                </a:prstTxWarp>
                <a:spAutoFit/>
              </a:bodyPr>
              <a:lstStyle/>
              <a:p>
                <a:r>
                  <a:rPr lang="fr-FR" sz="1200" dirty="0"/>
                  <a:t>R= -0,642</a:t>
                </a:r>
              </a:p>
              <a:p>
                <a:r>
                  <a:rPr lang="fr-FR" sz="1200" dirty="0"/>
                  <a:t>P= 4 10</a:t>
                </a:r>
                <a:r>
                  <a:rPr lang="fr-FR" sz="1200" baseline="30000" dirty="0"/>
                  <a:t>-4</a:t>
                </a:r>
                <a:endParaRPr lang="fr-FR" sz="1200" dirty="0"/>
              </a:p>
            </p:txBody>
          </p:sp>
          <p:sp>
            <p:nvSpPr>
              <p:cNvPr id="85" name="ZoneTexte 84"/>
              <p:cNvSpPr txBox="1"/>
              <p:nvPr/>
            </p:nvSpPr>
            <p:spPr>
              <a:xfrm>
                <a:off x="4817162" y="1027704"/>
                <a:ext cx="4079037" cy="307766"/>
              </a:xfrm>
              <a:prstGeom prst="rect">
                <a:avLst/>
              </a:prstGeom>
              <a:noFill/>
            </p:spPr>
            <p:txBody>
              <a:bodyPr wrap="square" lIns="91430" tIns="45715" rIns="91430" bIns="45715" rtlCol="0">
                <a:spAutoFit/>
              </a:bodyPr>
              <a:lstStyle/>
              <a:p>
                <a:pPr algn="ctr"/>
                <a:r>
                  <a:rPr lang="fr-FR" sz="1400" b="1" dirty="0" smtClean="0">
                    <a:latin typeface="Avenir LT Std 35 Light"/>
                    <a:cs typeface="Avenir LT Std 35 Light"/>
                  </a:rPr>
                  <a:t>PIB: </a:t>
                </a:r>
                <a:r>
                  <a:rPr lang="fr-FR" sz="1400" dirty="0" err="1"/>
                  <a:t>A</a:t>
                </a:r>
                <a:r>
                  <a:rPr lang="fr-FR" sz="1400" dirty="0" err="1" smtClean="0"/>
                  <a:t>myloid</a:t>
                </a:r>
                <a:r>
                  <a:rPr lang="fr-FR" sz="1400" dirty="0" smtClean="0"/>
                  <a:t> </a:t>
                </a:r>
                <a:r>
                  <a:rPr lang="fr-FR" sz="1400" dirty="0" err="1" smtClean="0"/>
                  <a:t>imaging</a:t>
                </a:r>
                <a:r>
                  <a:rPr lang="fr-FR" sz="1400" dirty="0" smtClean="0"/>
                  <a:t> agent Pittsburgh Compound B</a:t>
                </a:r>
                <a:endParaRPr lang="fr-FR" sz="1400" b="1" dirty="0" smtClean="0">
                  <a:latin typeface="Avenir LT Std 35 Light"/>
                  <a:cs typeface="Avenir LT Std 35 Light"/>
                </a:endParaRPr>
              </a:p>
            </p:txBody>
          </p:sp>
        </p:grpSp>
        <p:grpSp>
          <p:nvGrpSpPr>
            <p:cNvPr id="24" name="Grouper 23"/>
            <p:cNvGrpSpPr/>
            <p:nvPr/>
          </p:nvGrpSpPr>
          <p:grpSpPr>
            <a:xfrm>
              <a:off x="7420032" y="2006551"/>
              <a:ext cx="1687736" cy="830997"/>
              <a:chOff x="7420032" y="2006551"/>
              <a:chExt cx="1687736" cy="830997"/>
            </a:xfrm>
          </p:grpSpPr>
          <p:grpSp>
            <p:nvGrpSpPr>
              <p:cNvPr id="5" name="Grouper 17"/>
              <p:cNvGrpSpPr/>
              <p:nvPr/>
            </p:nvGrpSpPr>
            <p:grpSpPr>
              <a:xfrm>
                <a:off x="7439351" y="2006551"/>
                <a:ext cx="1668417" cy="830997"/>
                <a:chOff x="6649903" y="4415557"/>
                <a:chExt cx="1668417" cy="830997"/>
              </a:xfrm>
            </p:grpSpPr>
            <p:pic>
              <p:nvPicPr>
                <p:cNvPr id="16" name="Image 1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649903" y="4600223"/>
                  <a:ext cx="242316" cy="121158"/>
                </a:xfrm>
                <a:prstGeom prst="rect">
                  <a:avLst/>
                </a:prstGeom>
              </p:spPr>
            </p:pic>
            <p:sp>
              <p:nvSpPr>
                <p:cNvPr id="17" name="ZoneTexte 16"/>
                <p:cNvSpPr txBox="1"/>
                <p:nvPr/>
              </p:nvSpPr>
              <p:spPr>
                <a:xfrm>
                  <a:off x="6820897" y="4415557"/>
                  <a:ext cx="1497423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smtClean="0"/>
                    <a:t>patients AD</a:t>
                  </a:r>
                </a:p>
                <a:p>
                  <a:r>
                    <a:rPr lang="fr-FR" sz="1600" dirty="0" smtClean="0"/>
                    <a:t>patients MCI</a:t>
                  </a:r>
                </a:p>
                <a:p>
                  <a:r>
                    <a:rPr lang="fr-FR" sz="1600" dirty="0" err="1" smtClean="0"/>
                    <a:t>ctl</a:t>
                  </a:r>
                  <a:endParaRPr lang="fr-FR" sz="1600" dirty="0"/>
                </a:p>
              </p:txBody>
            </p:sp>
          </p:grpSp>
          <p:pic>
            <p:nvPicPr>
              <p:cNvPr id="20" name="Image 19" descr="Capture d’écran 2016-06-27 à 12.36.12.pn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57116" y="2386343"/>
                <a:ext cx="204216" cy="140208"/>
              </a:xfrm>
              <a:prstGeom prst="rect">
                <a:avLst/>
              </a:prstGeom>
            </p:spPr>
          </p:pic>
          <p:pic>
            <p:nvPicPr>
              <p:cNvPr id="22" name="Image 21" descr="Capture d’écran 2016-06-27 à 12.39.41.pn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20032" y="2561581"/>
                <a:ext cx="266700" cy="266700"/>
              </a:xfrm>
              <a:prstGeom prst="rect">
                <a:avLst/>
              </a:prstGeom>
            </p:spPr>
          </p:pic>
        </p:grpSp>
        <p:sp>
          <p:nvSpPr>
            <p:cNvPr id="25" name="ZoneTexte 24"/>
            <p:cNvSpPr txBox="1"/>
            <p:nvPr/>
          </p:nvSpPr>
          <p:spPr>
            <a:xfrm>
              <a:off x="2108200" y="3923268"/>
              <a:ext cx="7430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0" dirty="0" smtClean="0"/>
                <a:t>plasma</a:t>
              </a:r>
              <a:endParaRPr lang="fr-FR" sz="1500" dirty="0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780848" y="3923268"/>
              <a:ext cx="74305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500" dirty="0" smtClean="0"/>
                <a:t>plasma</a:t>
              </a:r>
              <a:endParaRPr lang="fr-FR" sz="15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167"/>
          </a:xfrm>
          <a:solidFill>
            <a:srgbClr val="376092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DYRK1A: Cible pour traiter la T21?</a:t>
            </a:r>
            <a:endParaRPr lang="fr-FR" sz="3600" dirty="0">
              <a:solidFill>
                <a:srgbClr val="F2F2F2"/>
              </a:solidFill>
              <a:latin typeface="Avenir LT Std 35 Light" pitchFamily="34" charset="0"/>
              <a:cs typeface="Avenir Light"/>
            </a:endParaRPr>
          </a:p>
        </p:txBody>
      </p:sp>
      <p:sp>
        <p:nvSpPr>
          <p:cNvPr id="70" name="Espace réservé du contenu 2"/>
          <p:cNvSpPr>
            <a:spLocks noGrp="1"/>
          </p:cNvSpPr>
          <p:nvPr>
            <p:ph idx="1"/>
          </p:nvPr>
        </p:nvSpPr>
        <p:spPr>
          <a:xfrm>
            <a:off x="373173" y="2501900"/>
            <a:ext cx="8509569" cy="201798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fr-FR" sz="2000" dirty="0" smtClean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Développer des </a:t>
            </a:r>
            <a:r>
              <a:rPr lang="fr-FR" sz="2000" dirty="0" err="1" smtClean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biomarqueurs</a:t>
            </a:r>
            <a:r>
              <a:rPr lang="fr-FR" sz="2000" dirty="0" smtClean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:</a:t>
            </a:r>
          </a:p>
          <a:p>
            <a:pPr lvl="0">
              <a:buNone/>
            </a:pPr>
            <a:endParaRPr lang="fr-FR" sz="500" dirty="0" smtClean="0">
              <a:solidFill>
                <a:prstClr val="black"/>
              </a:solidFill>
              <a:latin typeface="Avenir LT Std 45 Book" pitchFamily="34" charset="0"/>
              <a:cs typeface="Avenir Light"/>
            </a:endParaRPr>
          </a:p>
          <a:p>
            <a:pPr lvl="1">
              <a:buClr>
                <a:srgbClr val="376092"/>
              </a:buClr>
              <a:buFont typeface="Wingdings" charset="2"/>
              <a:buChar char="Ø"/>
            </a:pPr>
            <a:r>
              <a:rPr lang="fr-FR" sz="1900" dirty="0" smtClean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pour un suivi d’efficacité d’un traitement de la T21 ciblant DYRK1A</a:t>
            </a:r>
          </a:p>
          <a:p>
            <a:pPr lvl="1">
              <a:buClr>
                <a:srgbClr val="376092"/>
              </a:buClr>
              <a:buFont typeface="Wingdings" charset="2"/>
              <a:buChar char="Ø"/>
            </a:pPr>
            <a:r>
              <a:rPr lang="fr-FR" sz="1900" dirty="0" smtClean="0">
                <a:solidFill>
                  <a:prstClr val="black"/>
                </a:solidFill>
                <a:latin typeface="Avenir LT Std 45 Book" pitchFamily="34" charset="0"/>
                <a:cs typeface="Avenir Light"/>
              </a:rPr>
              <a:t>pour diagnostiquer l’apparition de la démence</a:t>
            </a:r>
          </a:p>
          <a:p>
            <a:pPr lvl="1">
              <a:buClr>
                <a:srgbClr val="376092"/>
              </a:buClr>
              <a:buNone/>
            </a:pPr>
            <a:endParaRPr lang="fr-FR" sz="1900" dirty="0" smtClean="0">
              <a:solidFill>
                <a:prstClr val="black"/>
              </a:solidFill>
              <a:latin typeface="Avenir LT Std 45 Book" pitchFamily="34" charset="0"/>
              <a:cs typeface="Avenir Light"/>
            </a:endParaRPr>
          </a:p>
          <a:p>
            <a:pPr algn="ctr">
              <a:buClr>
                <a:srgbClr val="376092"/>
              </a:buClr>
              <a:buNone/>
            </a:pPr>
            <a:r>
              <a:rPr lang="fr-FR" sz="1950" dirty="0" err="1" smtClean="0">
                <a:solidFill>
                  <a:srgbClr val="3752A3"/>
                </a:solidFill>
                <a:latin typeface="Avenir LT Std 45 Book" pitchFamily="34" charset="0"/>
                <a:cs typeface="Avenir Light"/>
              </a:rPr>
              <a:t>Hyp</a:t>
            </a:r>
            <a:r>
              <a:rPr lang="fr-FR" sz="1950" dirty="0" smtClean="0">
                <a:solidFill>
                  <a:srgbClr val="3752A3"/>
                </a:solidFill>
                <a:latin typeface="Avenir LT Std 45 Book" pitchFamily="34" charset="0"/>
                <a:cs typeface="Avenir Light"/>
              </a:rPr>
              <a:t>: le niveau de DYRK1A module le niveau de certains de ses interactants</a:t>
            </a: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>
              <a:latin typeface="Avenir LT Std 45 Book" pitchFamily="34" charset="0"/>
              <a:cs typeface="Avenir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783167"/>
          </a:xfrm>
          <a:solidFill>
            <a:srgbClr val="376092"/>
          </a:solidFill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2F2F2"/>
                </a:solidFill>
                <a:latin typeface="Avenir LT Std 35 Light" pitchFamily="34" charset="0"/>
                <a:cs typeface="Avenir Light"/>
              </a:rPr>
              <a:t>Modèles d’étude</a:t>
            </a:r>
            <a:endParaRPr lang="fr-FR" sz="3600" dirty="0">
              <a:solidFill>
                <a:srgbClr val="F2F2F2"/>
              </a:solidFill>
              <a:latin typeface="Avenir LT Std 35 Light" pitchFamily="34" charset="0"/>
              <a:cs typeface="Avenir Light"/>
            </a:endParaRPr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351370" y="1156617"/>
            <a:ext cx="8627530" cy="5294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venir LT Std 45 Book" pitchFamily="34" charset="0"/>
                <a:cs typeface="Avenir Light"/>
              </a:rPr>
              <a:t>Lignées de </a:t>
            </a:r>
            <a:r>
              <a:rPr lang="fr-FR" sz="2200" dirty="0" err="1" smtClean="0">
                <a:solidFill>
                  <a:schemeClr val="tx2">
                    <a:lumMod val="75000"/>
                  </a:schemeClr>
                </a:solidFill>
                <a:latin typeface="Avenir LT Std 45 Book" pitchFamily="34" charset="0"/>
                <a:cs typeface="Avenir Light"/>
              </a:rPr>
              <a:t>lymphoblastoïdes</a:t>
            </a:r>
            <a:r>
              <a:rPr lang="fr-FR" sz="2200" dirty="0" smtClean="0">
                <a:solidFill>
                  <a:schemeClr val="tx2">
                    <a:lumMod val="75000"/>
                  </a:schemeClr>
                </a:solidFill>
                <a:latin typeface="Avenir LT Std 45 Book" pitchFamily="34" charset="0"/>
                <a:cs typeface="Avenir Light"/>
              </a:rPr>
              <a:t> + plasma </a:t>
            </a:r>
          </a:p>
          <a:p>
            <a:pPr>
              <a:buNone/>
            </a:pPr>
            <a:r>
              <a:rPr lang="fr-FR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 (Corps)"/>
                <a:cs typeface="Calibri (Corps)"/>
              </a:rPr>
              <a:t>	Collaborations: </a:t>
            </a:r>
            <a:r>
              <a:rPr lang="fr-FR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</a:t>
            </a:r>
            <a:r>
              <a:rPr lang="fr-FR" sz="15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Rebillat</a:t>
            </a:r>
            <a:r>
              <a:rPr lang="fr-FR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(Institut </a:t>
            </a:r>
            <a:r>
              <a:rPr lang="fr-FR" sz="15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J.Lejeune</a:t>
            </a:r>
            <a:r>
              <a:rPr lang="fr-FR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), MC Potier (ICM), E. Head (</a:t>
            </a:r>
            <a:r>
              <a:rPr lang="fr-FR" sz="15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</a:t>
            </a:r>
            <a:r>
              <a:rPr lang="fr-FR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du Kentucky), N. </a:t>
            </a:r>
            <a:r>
              <a:rPr lang="fr-FR" sz="15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Schupf</a:t>
            </a:r>
            <a:r>
              <a:rPr lang="fr-FR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fr-FR" sz="15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Univ</a:t>
            </a:r>
            <a:r>
              <a:rPr lang="fr-FR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Columbia), J. </a:t>
            </a:r>
            <a:r>
              <a:rPr lang="fr-FR" sz="15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Fortea</a:t>
            </a:r>
            <a:r>
              <a:rPr lang="fr-FR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(Hop de la Santa </a:t>
            </a:r>
            <a:r>
              <a:rPr lang="fr-FR" sz="15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Creu</a:t>
            </a:r>
            <a:r>
              <a:rPr lang="fr-FR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Barcelone)</a:t>
            </a:r>
          </a:p>
          <a:p>
            <a:pPr>
              <a:buNone/>
            </a:pPr>
            <a:endParaRPr lang="fr-FR" sz="1000" dirty="0" smtClean="0">
              <a:solidFill>
                <a:srgbClr val="404040"/>
              </a:solidFill>
              <a:latin typeface="Avenir LT Std 45 Book" pitchFamily="34" charset="0"/>
              <a:cs typeface="Avenir Light"/>
            </a:endParaRPr>
          </a:p>
          <a:p>
            <a:pPr marL="622300" indent="-266700">
              <a:buSzPct val="70000"/>
              <a:buFont typeface="Wingdings" charset="2"/>
              <a:buChar char="§"/>
            </a:pPr>
            <a:r>
              <a:rPr lang="fr-FR" sz="2000" dirty="0" smtClean="0">
                <a:latin typeface="Avenir LT Std 45 Book" pitchFamily="34" charset="0"/>
                <a:cs typeface="Avenir Light"/>
              </a:rPr>
              <a:t>témoins</a:t>
            </a:r>
          </a:p>
          <a:p>
            <a:pPr marL="622300" indent="-266700">
              <a:buSzPct val="70000"/>
              <a:buFont typeface="Wingdings" charset="2"/>
              <a:buChar char="§"/>
            </a:pPr>
            <a:r>
              <a:rPr lang="fr-FR" sz="2000" dirty="0" smtClean="0">
                <a:latin typeface="Avenir LT Std 45 Book" pitchFamily="34" charset="0"/>
                <a:cs typeface="Avenir Light"/>
              </a:rPr>
              <a:t>AD</a:t>
            </a:r>
          </a:p>
          <a:p>
            <a:pPr marL="622300" indent="-266700">
              <a:buSzPct val="70000"/>
              <a:buFont typeface="Wingdings" charset="2"/>
              <a:buChar char="§"/>
            </a:pPr>
            <a:r>
              <a:rPr lang="fr-FR" sz="2000" dirty="0" smtClean="0">
                <a:latin typeface="Avenir LT Std 45 Book" pitchFamily="34" charset="0"/>
                <a:cs typeface="Avenir Light"/>
              </a:rPr>
              <a:t>T21</a:t>
            </a:r>
          </a:p>
          <a:p>
            <a:pPr marL="622300" indent="-266700">
              <a:buSzPct val="70000"/>
              <a:buFont typeface="Wingdings" charset="2"/>
              <a:buChar char="§"/>
            </a:pPr>
            <a:r>
              <a:rPr lang="fr-FR" sz="2000" dirty="0" smtClean="0">
                <a:latin typeface="Avenir LT Std 45 Book" pitchFamily="34" charset="0"/>
                <a:cs typeface="Avenir Light"/>
              </a:rPr>
              <a:t>T21 + démence AD</a:t>
            </a: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pPr>
              <a:buNone/>
            </a:pPr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 smtClean="0">
              <a:latin typeface="Avenir LT Std 45 Book" pitchFamily="34" charset="0"/>
              <a:cs typeface="Avenir Light"/>
            </a:endParaRPr>
          </a:p>
          <a:p>
            <a:endParaRPr lang="fr-FR" sz="2200" dirty="0">
              <a:latin typeface="Avenir LT Std 45 Book" pitchFamily="34" charset="0"/>
              <a:cs typeface="Avenir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5950</TotalTime>
  <Words>1206</Words>
  <Application>Microsoft Macintosh PowerPoint</Application>
  <PresentationFormat>Présentation à l'écran (4:3)</PresentationFormat>
  <Paragraphs>402</Paragraphs>
  <Slides>19</Slides>
  <Notes>4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Importance des biomarqueurs pour le suivi de personnes avec Trisomie 21 au cours de la vie adulte</vt:lpstr>
      <vt:lpstr>Diapositive 2</vt:lpstr>
      <vt:lpstr>Diapositive 3</vt:lpstr>
      <vt:lpstr>DYRK1A</vt:lpstr>
      <vt:lpstr>DYRK1A: Cible pour traiter la T21?</vt:lpstr>
      <vt:lpstr>DYRK1A diminue chez les patients AD</vt:lpstr>
      <vt:lpstr>DYRK1A corrélé à la progression de AD</vt:lpstr>
      <vt:lpstr>DYRK1A: Cible pour traiter la T21?</vt:lpstr>
      <vt:lpstr>Modèles d’étude</vt:lpstr>
      <vt:lpstr>Souris: corrélations plasma/cerveau</vt:lpstr>
      <vt:lpstr>Identification de biomarqueurs</vt:lpstr>
      <vt:lpstr>Interactants par étude double hybride</vt:lpstr>
      <vt:lpstr>Identification d’interactants</vt:lpstr>
      <vt:lpstr>Substrats potentiels de DYRK1A</vt:lpstr>
      <vt:lpstr>ADNP</vt:lpstr>
      <vt:lpstr>Fibrinogène</vt:lpstr>
      <vt:lpstr>Utilisation des biomarqueurs: traitement EGCG</vt:lpstr>
      <vt:lpstr>Fibronectine</vt:lpstr>
      <vt:lpstr>Conclusion: identifier des biomarqueurs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de DYRK1A comme biomarqueur pour la maladie d’Alzheimer</dc:title>
  <dc:creator>Christophe Noll</dc:creator>
  <cp:lastModifiedBy>Nathalie Janel</cp:lastModifiedBy>
  <cp:revision>94</cp:revision>
  <dcterms:created xsi:type="dcterms:W3CDTF">2017-02-02T18:19:45Z</dcterms:created>
  <dcterms:modified xsi:type="dcterms:W3CDTF">2017-02-02T18:20:52Z</dcterms:modified>
</cp:coreProperties>
</file>